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0"/>
  </p:notesMasterIdLst>
  <p:sldIdLst>
    <p:sldId id="312" r:id="rId2"/>
    <p:sldId id="314" r:id="rId3"/>
    <p:sldId id="610" r:id="rId4"/>
    <p:sldId id="671" r:id="rId5"/>
    <p:sldId id="471" r:id="rId6"/>
    <p:sldId id="611" r:id="rId7"/>
    <p:sldId id="612" r:id="rId8"/>
    <p:sldId id="615" r:id="rId9"/>
    <p:sldId id="616" r:id="rId10"/>
    <p:sldId id="617" r:id="rId11"/>
    <p:sldId id="621" r:id="rId12"/>
    <p:sldId id="622" r:id="rId13"/>
    <p:sldId id="623" r:id="rId14"/>
    <p:sldId id="628" r:id="rId15"/>
    <p:sldId id="629" r:id="rId16"/>
    <p:sldId id="637" r:id="rId17"/>
    <p:sldId id="627" r:id="rId18"/>
    <p:sldId id="672" r:id="rId19"/>
    <p:sldId id="673" r:id="rId20"/>
    <p:sldId id="674" r:id="rId21"/>
    <p:sldId id="632" r:id="rId22"/>
    <p:sldId id="675" r:id="rId23"/>
    <p:sldId id="676" r:id="rId24"/>
    <p:sldId id="677" r:id="rId25"/>
    <p:sldId id="678" r:id="rId26"/>
    <p:sldId id="679" r:id="rId27"/>
    <p:sldId id="680" r:id="rId28"/>
    <p:sldId id="681" r:id="rId29"/>
    <p:sldId id="625" r:id="rId30"/>
    <p:sldId id="683" r:id="rId31"/>
    <p:sldId id="682" r:id="rId32"/>
    <p:sldId id="626" r:id="rId33"/>
    <p:sldId id="635" r:id="rId34"/>
    <p:sldId id="638" r:id="rId35"/>
    <p:sldId id="636" r:id="rId36"/>
    <p:sldId id="639" r:id="rId37"/>
    <p:sldId id="643" r:id="rId38"/>
    <p:sldId id="642" r:id="rId39"/>
    <p:sldId id="641" r:id="rId40"/>
    <p:sldId id="640" r:id="rId41"/>
    <p:sldId id="647" r:id="rId42"/>
    <p:sldId id="644" r:id="rId43"/>
    <p:sldId id="645" r:id="rId44"/>
    <p:sldId id="646" r:id="rId45"/>
    <p:sldId id="649" r:id="rId46"/>
    <p:sldId id="651" r:id="rId47"/>
    <p:sldId id="650" r:id="rId48"/>
    <p:sldId id="652" r:id="rId49"/>
    <p:sldId id="684" r:id="rId50"/>
    <p:sldId id="685" r:id="rId51"/>
    <p:sldId id="686" r:id="rId52"/>
    <p:sldId id="687" r:id="rId53"/>
    <p:sldId id="688" r:id="rId54"/>
    <p:sldId id="689" r:id="rId55"/>
    <p:sldId id="690" r:id="rId56"/>
    <p:sldId id="691" r:id="rId57"/>
    <p:sldId id="665" r:id="rId58"/>
    <p:sldId id="667" r:id="rId59"/>
    <p:sldId id="668" r:id="rId60"/>
    <p:sldId id="669" r:id="rId61"/>
    <p:sldId id="655" r:id="rId62"/>
    <p:sldId id="656" r:id="rId63"/>
    <p:sldId id="657" r:id="rId64"/>
    <p:sldId id="659" r:id="rId65"/>
    <p:sldId id="662" r:id="rId66"/>
    <p:sldId id="663" r:id="rId67"/>
    <p:sldId id="664" r:id="rId68"/>
    <p:sldId id="658" r:id="rId69"/>
  </p:sldIdLst>
  <p:sldSz cx="12192000" cy="6858000"/>
  <p:notesSz cx="6858000" cy="9144000"/>
  <p:custDataLst>
    <p:tags r:id="rId71"/>
  </p:custDataLst>
  <p:defaultTex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微软雅黑 Light" panose="020B0502040204020203" pitchFamily="34"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微软雅黑 Light" panose="020B0502040204020203" pitchFamily="34"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微软雅黑 Light" panose="020B0502040204020203" pitchFamily="34"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微软雅黑 Light" panose="020B0502040204020203" pitchFamily="34"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微软雅黑 Light" panose="020B0502040204020203" pitchFamily="34" charset="-122"/>
        <a:cs typeface="+mn-cs"/>
      </a:defRPr>
    </a:lvl5pPr>
    <a:lvl6pPr marL="2286000" algn="l" defTabSz="914400" rtl="0" eaLnBrk="1" latinLnBrk="0" hangingPunct="1">
      <a:defRPr kern="1200">
        <a:solidFill>
          <a:schemeClr val="tx1"/>
        </a:solidFill>
        <a:latin typeface="Arial" panose="020B0604020202020204" pitchFamily="34" charset="0"/>
        <a:ea typeface="微软雅黑 Light" panose="020B0502040204020203" pitchFamily="34" charset="-122"/>
        <a:cs typeface="+mn-cs"/>
      </a:defRPr>
    </a:lvl6pPr>
    <a:lvl7pPr marL="2743200" algn="l" defTabSz="914400" rtl="0" eaLnBrk="1" latinLnBrk="0" hangingPunct="1">
      <a:defRPr kern="1200">
        <a:solidFill>
          <a:schemeClr val="tx1"/>
        </a:solidFill>
        <a:latin typeface="Arial" panose="020B0604020202020204" pitchFamily="34" charset="0"/>
        <a:ea typeface="微软雅黑 Light" panose="020B0502040204020203" pitchFamily="34" charset="-122"/>
        <a:cs typeface="+mn-cs"/>
      </a:defRPr>
    </a:lvl7pPr>
    <a:lvl8pPr marL="3200400" algn="l" defTabSz="914400" rtl="0" eaLnBrk="1" latinLnBrk="0" hangingPunct="1">
      <a:defRPr kern="1200">
        <a:solidFill>
          <a:schemeClr val="tx1"/>
        </a:solidFill>
        <a:latin typeface="Arial" panose="020B0604020202020204" pitchFamily="34" charset="0"/>
        <a:ea typeface="微软雅黑 Light" panose="020B0502040204020203" pitchFamily="34" charset="-122"/>
        <a:cs typeface="+mn-cs"/>
      </a:defRPr>
    </a:lvl8pPr>
    <a:lvl9pPr marL="3657600" algn="l" defTabSz="914400" rtl="0" eaLnBrk="1" latinLnBrk="0" hangingPunct="1">
      <a:defRPr kern="1200">
        <a:solidFill>
          <a:schemeClr val="tx1"/>
        </a:solidFill>
        <a:latin typeface="Arial" panose="020B0604020202020204" pitchFamily="34" charset="0"/>
        <a:ea typeface="微软雅黑 Light" panose="020B0502040204020203" pitchFamily="34" charset="-122"/>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CB19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D27102A9-8310-4765-A935-A1911B00CA55}" styleName="浅色样式 1 - 强调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749" autoAdjust="0"/>
    <p:restoredTop sz="91985" autoAdjust="0"/>
  </p:normalViewPr>
  <p:slideViewPr>
    <p:cSldViewPr snapToGrid="0">
      <p:cViewPr varScale="1">
        <p:scale>
          <a:sx n="104" d="100"/>
          <a:sy n="104" d="100"/>
        </p:scale>
        <p:origin x="888" y="192"/>
      </p:cViewPr>
      <p:guideLst/>
    </p:cSldViewPr>
  </p:slideViewPr>
  <p:notesTextViewPr>
    <p:cViewPr>
      <p:scale>
        <a:sx n="1" d="1"/>
        <a:sy n="1" d="1"/>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notesMaster" Target="notesMasters/notesMaster1.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tags" Target="tags/tag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mn-lt"/>
                <a:ea typeface="+mn-ea"/>
              </a:defRPr>
            </a:lvl1pPr>
          </a:lstStyle>
          <a:p>
            <a:pPr>
              <a:defRPr/>
            </a:pPr>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smtClean="0">
                <a:latin typeface="+mn-lt"/>
                <a:ea typeface="+mn-ea"/>
              </a:defRPr>
            </a:lvl1pPr>
          </a:lstStyle>
          <a:p>
            <a:pPr>
              <a:defRPr/>
            </a:pPr>
            <a:fld id="{856674E9-F16F-4376-A392-6094BCA4A48F}" type="datetimeFigureOut">
              <a:rPr lang="zh-CN" altLang="en-US"/>
              <a:pPr>
                <a:defRPr/>
              </a:pPr>
              <a:t>2020/12/7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ea typeface="+mn-ea"/>
              </a:defRPr>
            </a:lvl1pPr>
          </a:lstStyle>
          <a:p>
            <a:pPr>
              <a:defRPr/>
            </a:pPr>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eaLnBrk="1" fontAlgn="auto" hangingPunct="1">
              <a:spcBef>
                <a:spcPts val="0"/>
              </a:spcBef>
              <a:spcAft>
                <a:spcPts val="0"/>
              </a:spcAft>
              <a:defRPr sz="1200" smtClean="0">
                <a:latin typeface="+mn-lt"/>
                <a:ea typeface="+mn-ea"/>
              </a:defRPr>
            </a:lvl1pPr>
          </a:lstStyle>
          <a:p>
            <a:pPr>
              <a:defRPr/>
            </a:pPr>
            <a:fld id="{9B59BFD3-8DE0-446A-8EBA-050224A74845}"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mn-lt"/>
        <a:ea typeface="+mn-ea"/>
        <a:cs typeface="+mn-cs"/>
      </a:defRPr>
    </a:lvl1pPr>
    <a:lvl2pPr marL="457200" algn="l" rtl="0" fontAlgn="base">
      <a:spcBef>
        <a:spcPct val="30000"/>
      </a:spcBef>
      <a:spcAft>
        <a:spcPct val="0"/>
      </a:spcAft>
      <a:defRPr sz="1200" kern="1200">
        <a:solidFill>
          <a:schemeClr val="tx1"/>
        </a:solidFill>
        <a:latin typeface="+mn-lt"/>
        <a:ea typeface="+mn-ea"/>
        <a:cs typeface="+mn-cs"/>
      </a:defRPr>
    </a:lvl2pPr>
    <a:lvl3pPr marL="914400" algn="l" rtl="0" fontAlgn="base">
      <a:spcBef>
        <a:spcPct val="30000"/>
      </a:spcBef>
      <a:spcAft>
        <a:spcPct val="0"/>
      </a:spcAft>
      <a:defRPr sz="1200" kern="1200">
        <a:solidFill>
          <a:schemeClr val="tx1"/>
        </a:solidFill>
        <a:latin typeface="+mn-lt"/>
        <a:ea typeface="+mn-ea"/>
        <a:cs typeface="+mn-cs"/>
      </a:defRPr>
    </a:lvl3pPr>
    <a:lvl4pPr marL="1371600" algn="l" rtl="0" fontAlgn="base">
      <a:spcBef>
        <a:spcPct val="30000"/>
      </a:spcBef>
      <a:spcAft>
        <a:spcPct val="0"/>
      </a:spcAft>
      <a:defRPr sz="1200" kern="1200">
        <a:solidFill>
          <a:schemeClr val="tx1"/>
        </a:solidFill>
        <a:latin typeface="+mn-lt"/>
        <a:ea typeface="+mn-ea"/>
        <a:cs typeface="+mn-cs"/>
      </a:defRPr>
    </a:lvl4pPr>
    <a:lvl5pPr marL="182880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512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ea typeface="微软雅黑 Light" panose="020B0502040204020203" pitchFamily="34" charset="-122"/>
              </a:defRPr>
            </a:lvl1pPr>
            <a:lvl2pPr marL="742950" indent="-285750">
              <a:defRPr>
                <a:solidFill>
                  <a:schemeClr val="tx1"/>
                </a:solidFill>
                <a:latin typeface="Arial" panose="020B0604020202020204" pitchFamily="34" charset="0"/>
                <a:ea typeface="微软雅黑 Light" panose="020B0502040204020203" pitchFamily="34" charset="-122"/>
              </a:defRPr>
            </a:lvl2pPr>
            <a:lvl3pPr marL="1143000" indent="-228600">
              <a:defRPr>
                <a:solidFill>
                  <a:schemeClr val="tx1"/>
                </a:solidFill>
                <a:latin typeface="Arial" panose="020B0604020202020204" pitchFamily="34" charset="0"/>
                <a:ea typeface="微软雅黑 Light" panose="020B0502040204020203" pitchFamily="34" charset="-122"/>
              </a:defRPr>
            </a:lvl3pPr>
            <a:lvl4pPr marL="1600200" indent="-228600">
              <a:defRPr>
                <a:solidFill>
                  <a:schemeClr val="tx1"/>
                </a:solidFill>
                <a:latin typeface="Arial" panose="020B0604020202020204" pitchFamily="34" charset="0"/>
                <a:ea typeface="微软雅黑 Light" panose="020B0502040204020203" pitchFamily="34" charset="-122"/>
              </a:defRPr>
            </a:lvl4pPr>
            <a:lvl5pPr marL="2057400" indent="-228600">
              <a:defRPr>
                <a:solidFill>
                  <a:schemeClr val="tx1"/>
                </a:solidFill>
                <a:latin typeface="Arial" panose="020B060402020202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9pPr>
          </a:lstStyle>
          <a:p>
            <a:pPr fontAlgn="base">
              <a:spcBef>
                <a:spcPct val="0"/>
              </a:spcBef>
              <a:spcAft>
                <a:spcPct val="0"/>
              </a:spcAft>
            </a:pPr>
            <a:fld id="{94794771-2E61-498A-A6BD-6F19FA32D2BF}" type="slidenum">
              <a:rPr lang="zh-CN" altLang="en-US">
                <a:latin typeface="Calibri" panose="020F0502020204030204" pitchFamily="34" charset="0"/>
                <a:ea typeface="宋体" panose="02010600030101010101" pitchFamily="2" charset="-122"/>
              </a:rPr>
              <a:pPr fontAlgn="base">
                <a:spcBef>
                  <a:spcPct val="0"/>
                </a:spcBef>
                <a:spcAft>
                  <a:spcPct val="0"/>
                </a:spcAft>
              </a:pPr>
              <a:t>1</a:t>
            </a:fld>
            <a:endParaRPr lang="zh-CN" altLang="en-US">
              <a:latin typeface="Calibri" panose="020F0502020204030204" pitchFamily="34" charset="0"/>
              <a:ea typeface="宋体" panose="02010600030101010101" pitchFamily="2" charset="-122"/>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pPr>
              <a:defRPr/>
            </a:pPr>
            <a:fld id="{9B59BFD3-8DE0-446A-8EBA-050224A74845}" type="slidenum">
              <a:rPr lang="zh-CN" altLang="en-US" smtClean="0"/>
              <a:pPr>
                <a:defRPr/>
              </a:pPr>
              <a:t>12</a:t>
            </a:fld>
            <a:endParaRPr lang="zh-CN" altLang="en-US"/>
          </a:p>
        </p:txBody>
      </p:sp>
    </p:spTree>
    <p:extLst>
      <p:ext uri="{BB962C8B-B14F-4D97-AF65-F5344CB8AC3E}">
        <p14:creationId xmlns:p14="http://schemas.microsoft.com/office/powerpoint/2010/main" val="11298627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pPr>
              <a:defRPr/>
            </a:pPr>
            <a:fld id="{9B59BFD3-8DE0-446A-8EBA-050224A74845}" type="slidenum">
              <a:rPr lang="zh-CN" altLang="en-US" smtClean="0"/>
              <a:pPr>
                <a:defRPr/>
              </a:pPr>
              <a:t>18</a:t>
            </a:fld>
            <a:endParaRPr lang="zh-CN" altLang="en-US"/>
          </a:p>
        </p:txBody>
      </p:sp>
    </p:spTree>
    <p:extLst>
      <p:ext uri="{BB962C8B-B14F-4D97-AF65-F5344CB8AC3E}">
        <p14:creationId xmlns:p14="http://schemas.microsoft.com/office/powerpoint/2010/main" val="292193928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2" name="矩形 1"/>
          <p:cNvSpPr/>
          <p:nvPr userDrawn="1"/>
        </p:nvSpPr>
        <p:spPr>
          <a:xfrm>
            <a:off x="0" y="0"/>
            <a:ext cx="12192000" cy="68580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2400"/>
          </a:p>
        </p:txBody>
      </p:sp>
      <p:pic>
        <p:nvPicPr>
          <p:cNvPr id="3" name="图片 2"/>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9872799" y="294393"/>
            <a:ext cx="1754647" cy="526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userDrawn="1"/>
        </p:nvSpPr>
        <p:spPr>
          <a:xfrm flipV="1">
            <a:off x="168275" y="1047751"/>
            <a:ext cx="11855451" cy="60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6" name="标题占位符 1"/>
          <p:cNvSpPr>
            <a:spLocks noGrp="1"/>
          </p:cNvSpPr>
          <p:nvPr>
            <p:ph type="title"/>
          </p:nvPr>
        </p:nvSpPr>
        <p:spPr bwMode="auto">
          <a:xfrm>
            <a:off x="250371" y="321814"/>
            <a:ext cx="6986452" cy="90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b="1"/>
            </a:lvl1pPr>
          </a:lstStyle>
          <a:p>
            <a:pPr lvl="0"/>
            <a:r>
              <a:rPr lang="zh-CN" altLang="en-US" dirty="0"/>
              <a:t>单击此处编辑母版标题样式</a:t>
            </a:r>
          </a:p>
        </p:txBody>
      </p:sp>
    </p:spTree>
    <p:extLst>
      <p:ext uri="{BB962C8B-B14F-4D97-AF65-F5344CB8AC3E}">
        <p14:creationId xmlns:p14="http://schemas.microsoft.com/office/powerpoint/2010/main" val="536944247"/>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263434" y="374066"/>
            <a:ext cx="6202680" cy="90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dirty="0"/>
              <a:t>单击此处编辑母版标题样式</a:t>
            </a:r>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smtClean="0">
                <a:solidFill>
                  <a:schemeClr val="tx1">
                    <a:tint val="75000"/>
                  </a:schemeClr>
                </a:solidFill>
                <a:latin typeface="+mn-lt"/>
                <a:ea typeface="+mn-ea"/>
              </a:defRPr>
            </a:lvl1pPr>
          </a:lstStyle>
          <a:p>
            <a:pPr>
              <a:defRPr/>
            </a:pPr>
            <a:fld id="{DBBE6C3E-8A22-43C2-824F-CF0FD8C24B7E}" type="datetimeFigureOut">
              <a:rPr lang="zh-CN" altLang="en-US"/>
              <a:pPr>
                <a:defRPr/>
              </a:pPr>
              <a:t>2020/12/7</a:t>
            </a:fld>
            <a:endParaRPr lang="zh-CN" altLang="en-US"/>
          </a:p>
        </p:txBody>
      </p:sp>
      <p:sp>
        <p:nvSpPr>
          <p:cNvPr id="5" name="页脚占位符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a:defRPr/>
            </a:pPr>
            <a:endParaRPr lang="zh-CN" altLang="en-US"/>
          </a:p>
        </p:txBody>
      </p:sp>
      <p:sp>
        <p:nvSpPr>
          <p:cNvPr id="6" name="灯片编号占位符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smtClean="0">
                <a:solidFill>
                  <a:schemeClr val="tx1">
                    <a:tint val="75000"/>
                  </a:schemeClr>
                </a:solidFill>
                <a:latin typeface="+mn-lt"/>
                <a:ea typeface="+mn-ea"/>
              </a:defRPr>
            </a:lvl1pPr>
          </a:lstStyle>
          <a:p>
            <a:pPr>
              <a:defRPr/>
            </a:pPr>
            <a:fld id="{AEEFF87B-9E66-44EE-ADE3-92106CCA67FB}"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sldLayoutIdLst>
    <p:sldLayoutId id="2147483673" r:id="rId1"/>
  </p:sldLayoutIdLst>
  <p:txStyles>
    <p:titleStyle>
      <a:lvl1pPr algn="l" rtl="0" fontAlgn="base">
        <a:lnSpc>
          <a:spcPct val="90000"/>
        </a:lnSpc>
        <a:spcBef>
          <a:spcPct val="0"/>
        </a:spcBef>
        <a:spcAft>
          <a:spcPct val="0"/>
        </a:spcAft>
        <a:defRPr sz="2800" kern="1200">
          <a:solidFill>
            <a:schemeClr val="tx1"/>
          </a:solidFill>
          <a:latin typeface="+mj-lt"/>
          <a:ea typeface="+mj-ea"/>
          <a:cs typeface="+mj-cs"/>
        </a:defRPr>
      </a:lvl1pPr>
      <a:lvl2pPr algn="l" rtl="0" fontAlgn="base">
        <a:lnSpc>
          <a:spcPct val="90000"/>
        </a:lnSpc>
        <a:spcBef>
          <a:spcPct val="0"/>
        </a:spcBef>
        <a:spcAft>
          <a:spcPct val="0"/>
        </a:spcAft>
        <a:defRPr sz="4400">
          <a:solidFill>
            <a:schemeClr val="tx1"/>
          </a:solidFill>
          <a:latin typeface="Arial" panose="020B0604020202020204" pitchFamily="34" charset="0"/>
          <a:ea typeface="微软雅黑 Light" panose="020B0502040204020203" pitchFamily="34" charset="-122"/>
        </a:defRPr>
      </a:lvl2pPr>
      <a:lvl3pPr algn="l" rtl="0" fontAlgn="base">
        <a:lnSpc>
          <a:spcPct val="90000"/>
        </a:lnSpc>
        <a:spcBef>
          <a:spcPct val="0"/>
        </a:spcBef>
        <a:spcAft>
          <a:spcPct val="0"/>
        </a:spcAft>
        <a:defRPr sz="4400">
          <a:solidFill>
            <a:schemeClr val="tx1"/>
          </a:solidFill>
          <a:latin typeface="Arial" panose="020B0604020202020204" pitchFamily="34" charset="0"/>
          <a:ea typeface="微软雅黑 Light" panose="020B0502040204020203" pitchFamily="34" charset="-122"/>
        </a:defRPr>
      </a:lvl3pPr>
      <a:lvl4pPr algn="l" rtl="0" fontAlgn="base">
        <a:lnSpc>
          <a:spcPct val="90000"/>
        </a:lnSpc>
        <a:spcBef>
          <a:spcPct val="0"/>
        </a:spcBef>
        <a:spcAft>
          <a:spcPct val="0"/>
        </a:spcAft>
        <a:defRPr sz="4400">
          <a:solidFill>
            <a:schemeClr val="tx1"/>
          </a:solidFill>
          <a:latin typeface="Arial" panose="020B0604020202020204" pitchFamily="34" charset="0"/>
          <a:ea typeface="微软雅黑 Light" panose="020B0502040204020203" pitchFamily="34" charset="-122"/>
        </a:defRPr>
      </a:lvl4pPr>
      <a:lvl5pPr algn="l" rtl="0" fontAlgn="base">
        <a:lnSpc>
          <a:spcPct val="90000"/>
        </a:lnSpc>
        <a:spcBef>
          <a:spcPct val="0"/>
        </a:spcBef>
        <a:spcAft>
          <a:spcPct val="0"/>
        </a:spcAft>
        <a:defRPr sz="4400">
          <a:solidFill>
            <a:schemeClr val="tx1"/>
          </a:solidFill>
          <a:latin typeface="Arial" panose="020B0604020202020204" pitchFamily="34" charset="0"/>
          <a:ea typeface="微软雅黑 Light" panose="020B0502040204020203" pitchFamily="34" charset="-122"/>
        </a:defRPr>
      </a:lvl5pPr>
      <a:lvl6pPr marL="457189" algn="l" rtl="0" fontAlgn="base">
        <a:lnSpc>
          <a:spcPct val="90000"/>
        </a:lnSpc>
        <a:spcBef>
          <a:spcPct val="0"/>
        </a:spcBef>
        <a:spcAft>
          <a:spcPct val="0"/>
        </a:spcAft>
        <a:defRPr sz="4400">
          <a:solidFill>
            <a:schemeClr val="tx1"/>
          </a:solidFill>
          <a:latin typeface="Arial" panose="020B0604020202020204" pitchFamily="34" charset="0"/>
          <a:ea typeface="微软雅黑 Light" panose="020B0502040204020203" pitchFamily="34" charset="-122"/>
        </a:defRPr>
      </a:lvl6pPr>
      <a:lvl7pPr marL="914377" algn="l" rtl="0" fontAlgn="base">
        <a:lnSpc>
          <a:spcPct val="90000"/>
        </a:lnSpc>
        <a:spcBef>
          <a:spcPct val="0"/>
        </a:spcBef>
        <a:spcAft>
          <a:spcPct val="0"/>
        </a:spcAft>
        <a:defRPr sz="4400">
          <a:solidFill>
            <a:schemeClr val="tx1"/>
          </a:solidFill>
          <a:latin typeface="Arial" panose="020B0604020202020204" pitchFamily="34" charset="0"/>
          <a:ea typeface="微软雅黑 Light" panose="020B0502040204020203" pitchFamily="34" charset="-122"/>
        </a:defRPr>
      </a:lvl7pPr>
      <a:lvl8pPr marL="1371566" algn="l" rtl="0" fontAlgn="base">
        <a:lnSpc>
          <a:spcPct val="90000"/>
        </a:lnSpc>
        <a:spcBef>
          <a:spcPct val="0"/>
        </a:spcBef>
        <a:spcAft>
          <a:spcPct val="0"/>
        </a:spcAft>
        <a:defRPr sz="4400">
          <a:solidFill>
            <a:schemeClr val="tx1"/>
          </a:solidFill>
          <a:latin typeface="Arial" panose="020B0604020202020204" pitchFamily="34" charset="0"/>
          <a:ea typeface="微软雅黑 Light" panose="020B0502040204020203" pitchFamily="34" charset="-122"/>
        </a:defRPr>
      </a:lvl8pPr>
      <a:lvl9pPr marL="1828754" algn="l" rtl="0" fontAlgn="base">
        <a:lnSpc>
          <a:spcPct val="90000"/>
        </a:lnSpc>
        <a:spcBef>
          <a:spcPct val="0"/>
        </a:spcBef>
        <a:spcAft>
          <a:spcPct val="0"/>
        </a:spcAft>
        <a:defRPr sz="4400">
          <a:solidFill>
            <a:schemeClr val="tx1"/>
          </a:solidFill>
          <a:latin typeface="Arial" panose="020B0604020202020204" pitchFamily="34" charset="0"/>
          <a:ea typeface="微软雅黑 Light" panose="020B0502040204020203" pitchFamily="34" charset="-122"/>
        </a:defRPr>
      </a:lvl9pPr>
    </p:titleStyle>
    <p:bodyStyle>
      <a:lvl1pPr marL="228594" indent="-228594" algn="l" rtl="0" fontAlgn="base">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783" indent="-228594" algn="l" rtl="0" fontAlgn="base">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2971" indent="-228594" algn="l" rtl="0" fontAlgn="base">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160" indent="-228594"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349" indent="-228594"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hyperlink" Target="http://127.0.0.1:8080/customer/add?firstName=%E5%B0%8F%E6%98%8E&amp;lastName=%E7%8E%8B" TargetMode="External"/><Relationship Id="rId2" Type="http://schemas.openxmlformats.org/officeDocument/2006/relationships/hyperlink" Target="http://127.0.0.1:8080/customer/add?firstName=&#23567;&#26126;&amp;lastName" TargetMode="External"/><Relationship Id="rId1" Type="http://schemas.openxmlformats.org/officeDocument/2006/relationships/slideLayout" Target="../slideLayouts/slideLayout1.xml"/><Relationship Id="rId5" Type="http://schemas.openxmlformats.org/officeDocument/2006/relationships/image" Target="../media/image24.png"/><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hyperlink" Target="http://127.0.0.1:8080/h2-console/" TargetMode="Externa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hyperlink" Target="http://127.0.0.1:8080/customer/find?lastName=" TargetMode="External"/><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3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hyperlink" Target="http://127.0.0.1:8080/customers" TargetMode="Externa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hyperlink" Target="http://127.0.0.1:8080/customers/1" TargetMode="Externa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矩形 2"/>
          <p:cNvSpPr/>
          <p:nvPr/>
        </p:nvSpPr>
        <p:spPr>
          <a:xfrm>
            <a:off x="0" y="1246188"/>
            <a:ext cx="12192000" cy="3962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4" name="文本框 13"/>
          <p:cNvSpPr txBox="1"/>
          <p:nvPr/>
        </p:nvSpPr>
        <p:spPr>
          <a:xfrm>
            <a:off x="1728789" y="2525714"/>
            <a:ext cx="8734425" cy="769441"/>
          </a:xfrm>
          <a:prstGeom prst="rect">
            <a:avLst/>
          </a:prstGeom>
          <a:noFill/>
        </p:spPr>
        <p:txBody>
          <a:bodyPr>
            <a:spAutoFit/>
          </a:bodyPr>
          <a:lstStyle/>
          <a:p>
            <a:pPr algn="ctr" eaLnBrk="1" fontAlgn="auto" hangingPunct="1">
              <a:spcBef>
                <a:spcPts val="0"/>
              </a:spcBef>
              <a:spcAft>
                <a:spcPts val="0"/>
              </a:spcAft>
              <a:defRPr/>
            </a:pPr>
            <a:r>
              <a:rPr lang="en-US" altLang="zh-CN" sz="4400" dirty="0">
                <a:solidFill>
                  <a:schemeClr val="bg1"/>
                </a:solidFill>
                <a:latin typeface="+mn-ea"/>
                <a:ea typeface="+mn-ea"/>
              </a:rPr>
              <a:t>Web</a:t>
            </a:r>
            <a:r>
              <a:rPr lang="zh-CN" altLang="en-US" sz="4400" dirty="0">
                <a:solidFill>
                  <a:schemeClr val="bg1"/>
                </a:solidFill>
                <a:latin typeface="+mn-ea"/>
                <a:ea typeface="+mn-ea"/>
              </a:rPr>
              <a:t>开发技术基础</a:t>
            </a:r>
          </a:p>
        </p:txBody>
      </p:sp>
      <p:sp>
        <p:nvSpPr>
          <p:cNvPr id="4" name="任意多边形 3"/>
          <p:cNvSpPr/>
          <p:nvPr/>
        </p:nvSpPr>
        <p:spPr>
          <a:xfrm>
            <a:off x="2057401" y="1957389"/>
            <a:ext cx="8088313" cy="2419351"/>
          </a:xfrm>
          <a:custGeom>
            <a:avLst/>
            <a:gdLst>
              <a:gd name="connsiteX0" fmla="*/ 2728913 w 8086725"/>
              <a:gd name="connsiteY0" fmla="*/ 0 h 2628900"/>
              <a:gd name="connsiteX1" fmla="*/ 14288 w 8086725"/>
              <a:gd name="connsiteY1" fmla="*/ 0 h 2628900"/>
              <a:gd name="connsiteX2" fmla="*/ 0 w 8086725"/>
              <a:gd name="connsiteY2" fmla="*/ 2621757 h 2628900"/>
              <a:gd name="connsiteX3" fmla="*/ 8086725 w 8086725"/>
              <a:gd name="connsiteY3" fmla="*/ 2628900 h 2628900"/>
              <a:gd name="connsiteX4" fmla="*/ 8065294 w 8086725"/>
              <a:gd name="connsiteY4" fmla="*/ 7144 h 2628900"/>
              <a:gd name="connsiteX5" fmla="*/ 5200650 w 8086725"/>
              <a:gd name="connsiteY5" fmla="*/ 0 h 2628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86725" h="2628900">
                <a:moveTo>
                  <a:pt x="2728913" y="0"/>
                </a:moveTo>
                <a:lnTo>
                  <a:pt x="14288" y="0"/>
                </a:lnTo>
                <a:cubicBezTo>
                  <a:pt x="9525" y="873919"/>
                  <a:pt x="4763" y="1747838"/>
                  <a:pt x="0" y="2621757"/>
                </a:cubicBezTo>
                <a:lnTo>
                  <a:pt x="8086725" y="2628900"/>
                </a:lnTo>
                <a:lnTo>
                  <a:pt x="8065294" y="7144"/>
                </a:lnTo>
                <a:lnTo>
                  <a:pt x="5200650" y="0"/>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1">
              <a:solidFill>
                <a:schemeClr val="bg1"/>
              </a:solidFill>
            </a:endParaRPr>
          </a:p>
        </p:txBody>
      </p:sp>
      <p:sp>
        <p:nvSpPr>
          <p:cNvPr id="4101" name="文本框 1"/>
          <p:cNvSpPr txBox="1">
            <a:spLocks noChangeArrowheads="1"/>
          </p:cNvSpPr>
          <p:nvPr/>
        </p:nvSpPr>
        <p:spPr bwMode="auto">
          <a:xfrm>
            <a:off x="4493753" y="1762384"/>
            <a:ext cx="314483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Light" panose="020B0502040204020203" pitchFamily="34" charset="-122"/>
              </a:defRPr>
            </a:lvl1pPr>
            <a:lvl2pPr marL="742950" indent="-285750">
              <a:defRPr>
                <a:solidFill>
                  <a:schemeClr val="tx1"/>
                </a:solidFill>
                <a:latin typeface="Arial" panose="020B0604020202020204" pitchFamily="34" charset="0"/>
                <a:ea typeface="微软雅黑 Light" panose="020B0502040204020203" pitchFamily="34" charset="-122"/>
              </a:defRPr>
            </a:lvl2pPr>
            <a:lvl3pPr marL="1143000" indent="-228600">
              <a:defRPr>
                <a:solidFill>
                  <a:schemeClr val="tx1"/>
                </a:solidFill>
                <a:latin typeface="Arial" panose="020B0604020202020204" pitchFamily="34" charset="0"/>
                <a:ea typeface="微软雅黑 Light" panose="020B0502040204020203" pitchFamily="34" charset="-122"/>
              </a:defRPr>
            </a:lvl3pPr>
            <a:lvl4pPr marL="1600200" indent="-228600">
              <a:defRPr>
                <a:solidFill>
                  <a:schemeClr val="tx1"/>
                </a:solidFill>
                <a:latin typeface="Arial" panose="020B0604020202020204" pitchFamily="34" charset="0"/>
                <a:ea typeface="微软雅黑 Light" panose="020B0502040204020203" pitchFamily="34" charset="-122"/>
              </a:defRPr>
            </a:lvl4pPr>
            <a:lvl5pPr marL="2057400" indent="-228600">
              <a:defRPr>
                <a:solidFill>
                  <a:schemeClr val="tx1"/>
                </a:solidFill>
                <a:latin typeface="Arial" panose="020B060402020202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9pPr>
          </a:lstStyle>
          <a:p>
            <a:pPr algn="ctr" eaLnBrk="1" hangingPunct="1"/>
            <a:r>
              <a:rPr lang="en-US" altLang="zh-CN" sz="2000" dirty="0">
                <a:solidFill>
                  <a:schemeClr val="bg1"/>
                </a:solidFill>
                <a:latin typeface="华文细黑" panose="02010600040101010101" pitchFamily="2" charset="-122"/>
                <a:ea typeface="华文细黑" panose="02010600040101010101" pitchFamily="2" charset="-122"/>
              </a:rPr>
              <a:t>Web Programming</a:t>
            </a:r>
            <a:endParaRPr lang="zh-CN" altLang="en-US" sz="2000" dirty="0">
              <a:solidFill>
                <a:schemeClr val="bg1"/>
              </a:solidFill>
              <a:latin typeface="华文细黑" panose="02010600040101010101" pitchFamily="2" charset="-122"/>
              <a:ea typeface="华文细黑" panose="02010600040101010101" pitchFamily="2" charset="-122"/>
            </a:endParaRPr>
          </a:p>
        </p:txBody>
      </p:sp>
      <p:sp>
        <p:nvSpPr>
          <p:cNvPr id="11" name="Rectangle 37"/>
          <p:cNvSpPr/>
          <p:nvPr/>
        </p:nvSpPr>
        <p:spPr>
          <a:xfrm>
            <a:off x="2790826" y="3640139"/>
            <a:ext cx="6610351" cy="501612"/>
          </a:xfrm>
          <a:prstGeom prst="rect">
            <a:avLst/>
          </a:prstGeom>
        </p:spPr>
        <p:txBody>
          <a:bodyPr>
            <a:spAutoFit/>
          </a:bodyPr>
          <a:lstStyle/>
          <a:p>
            <a:pPr algn="ctr" eaLnBrk="1" fontAlgn="auto" hangingPunct="1">
              <a:lnSpc>
                <a:spcPct val="150000"/>
              </a:lnSpc>
              <a:spcBef>
                <a:spcPts val="0"/>
              </a:spcBef>
              <a:spcAft>
                <a:spcPts val="0"/>
              </a:spcAft>
              <a:defRPr/>
            </a:pPr>
            <a:r>
              <a:rPr lang="zh-CN" altLang="en-US" sz="2000" dirty="0">
                <a:solidFill>
                  <a:schemeClr val="bg1"/>
                </a:solidFill>
                <a:latin typeface="+mn-ea"/>
                <a:ea typeface="+mn-ea"/>
                <a:cs typeface="Lao UI" panose="020B0502040204020203" pitchFamily="34" charset="0"/>
              </a:rPr>
              <a:t>第</a:t>
            </a:r>
            <a:r>
              <a:rPr lang="en-US" altLang="zh-CN" sz="2000" dirty="0">
                <a:solidFill>
                  <a:schemeClr val="bg1"/>
                </a:solidFill>
                <a:latin typeface="+mn-ea"/>
                <a:ea typeface="+mn-ea"/>
                <a:cs typeface="Lao UI" panose="020B0502040204020203" pitchFamily="34" charset="0"/>
              </a:rPr>
              <a:t>10</a:t>
            </a:r>
            <a:r>
              <a:rPr lang="zh-CN" altLang="en-US" sz="2000" dirty="0">
                <a:solidFill>
                  <a:schemeClr val="bg1"/>
                </a:solidFill>
                <a:latin typeface="+mn-ea"/>
                <a:ea typeface="+mn-ea"/>
                <a:cs typeface="Lao UI" panose="020B0502040204020203" pitchFamily="34" charset="0"/>
              </a:rPr>
              <a:t>章 </a:t>
            </a:r>
            <a:r>
              <a:rPr lang="en-US" altLang="zh-CN" sz="2000" dirty="0">
                <a:solidFill>
                  <a:schemeClr val="bg1"/>
                </a:solidFill>
                <a:latin typeface="+mn-ea"/>
                <a:ea typeface="+mn-ea"/>
                <a:cs typeface="Lao UI" panose="020B0502040204020203" pitchFamily="34" charset="0"/>
              </a:rPr>
              <a:t>Spring Data</a:t>
            </a:r>
          </a:p>
        </p:txBody>
      </p:sp>
      <p:sp>
        <p:nvSpPr>
          <p:cNvPr id="17" name="椭圆 16"/>
          <p:cNvSpPr/>
          <p:nvPr/>
        </p:nvSpPr>
        <p:spPr>
          <a:xfrm>
            <a:off x="3263900" y="4673600"/>
            <a:ext cx="287339" cy="28733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bg1"/>
              </a:solidFill>
            </a:endParaRPr>
          </a:p>
        </p:txBody>
      </p:sp>
      <p:sp>
        <p:nvSpPr>
          <p:cNvPr id="4104" name="Freeform 5"/>
          <p:cNvSpPr>
            <a:spLocks noChangeAspect="1"/>
          </p:cNvSpPr>
          <p:nvPr/>
        </p:nvSpPr>
        <p:spPr bwMode="auto">
          <a:xfrm>
            <a:off x="3316288" y="4727575"/>
            <a:ext cx="173037" cy="173039"/>
          </a:xfrm>
          <a:custGeom>
            <a:avLst/>
            <a:gdLst>
              <a:gd name="T0" fmla="*/ 2147483646 w 294"/>
              <a:gd name="T1" fmla="*/ 2147483646 h 294"/>
              <a:gd name="T2" fmla="*/ 2147483646 w 294"/>
              <a:gd name="T3" fmla="*/ 2147483646 h 294"/>
              <a:gd name="T4" fmla="*/ 2147483646 w 294"/>
              <a:gd name="T5" fmla="*/ 2147483646 h 294"/>
              <a:gd name="T6" fmla="*/ 2147483646 w 294"/>
              <a:gd name="T7" fmla="*/ 2147483646 h 294"/>
              <a:gd name="T8" fmla="*/ 2147483646 w 294"/>
              <a:gd name="T9" fmla="*/ 0 h 294"/>
              <a:gd name="T10" fmla="*/ 0 w 294"/>
              <a:gd name="T11" fmla="*/ 2147483646 h 294"/>
              <a:gd name="T12" fmla="*/ 2147483646 w 294"/>
              <a:gd name="T13" fmla="*/ 2147483646 h 294"/>
              <a:gd name="T14" fmla="*/ 2147483646 w 294"/>
              <a:gd name="T15" fmla="*/ 2147483646 h 294"/>
              <a:gd name="T16" fmla="*/ 2147483646 w 294"/>
              <a:gd name="T17" fmla="*/ 2147483646 h 294"/>
              <a:gd name="T18" fmla="*/ 2147483646 w 294"/>
              <a:gd name="T19" fmla="*/ 2147483646 h 294"/>
              <a:gd name="T20" fmla="*/ 2147483646 w 294"/>
              <a:gd name="T21" fmla="*/ 2147483646 h 294"/>
              <a:gd name="T22" fmla="*/ 2147483646 w 294"/>
              <a:gd name="T23" fmla="*/ 2147483646 h 294"/>
              <a:gd name="T24" fmla="*/ 2147483646 w 294"/>
              <a:gd name="T25" fmla="*/ 2147483646 h 294"/>
              <a:gd name="T26" fmla="*/ 2147483646 w 294"/>
              <a:gd name="T27" fmla="*/ 2147483646 h 294"/>
              <a:gd name="T28" fmla="*/ 2147483646 w 294"/>
              <a:gd name="T29" fmla="*/ 2147483646 h 294"/>
              <a:gd name="T30" fmla="*/ 2147483646 w 294"/>
              <a:gd name="T31" fmla="*/ 2147483646 h 294"/>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94" h="294">
                <a:moveTo>
                  <a:pt x="254" y="107"/>
                </a:moveTo>
                <a:lnTo>
                  <a:pt x="254" y="13"/>
                </a:lnTo>
                <a:lnTo>
                  <a:pt x="201" y="13"/>
                </a:lnTo>
                <a:lnTo>
                  <a:pt x="201" y="53"/>
                </a:lnTo>
                <a:lnTo>
                  <a:pt x="147" y="0"/>
                </a:lnTo>
                <a:lnTo>
                  <a:pt x="0" y="147"/>
                </a:lnTo>
                <a:lnTo>
                  <a:pt x="27" y="147"/>
                </a:lnTo>
                <a:lnTo>
                  <a:pt x="27" y="294"/>
                </a:lnTo>
                <a:lnTo>
                  <a:pt x="107" y="294"/>
                </a:lnTo>
                <a:lnTo>
                  <a:pt x="107" y="174"/>
                </a:lnTo>
                <a:lnTo>
                  <a:pt x="187" y="174"/>
                </a:lnTo>
                <a:lnTo>
                  <a:pt x="187" y="294"/>
                </a:lnTo>
                <a:lnTo>
                  <a:pt x="268" y="294"/>
                </a:lnTo>
                <a:lnTo>
                  <a:pt x="268" y="147"/>
                </a:lnTo>
                <a:lnTo>
                  <a:pt x="294" y="147"/>
                </a:lnTo>
                <a:lnTo>
                  <a:pt x="254" y="10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5" name="文本框 19"/>
          <p:cNvSpPr txBox="1">
            <a:spLocks noChangeArrowheads="1"/>
          </p:cNvSpPr>
          <p:nvPr/>
        </p:nvSpPr>
        <p:spPr bwMode="auto">
          <a:xfrm>
            <a:off x="3609975" y="4635500"/>
            <a:ext cx="263048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Light" panose="020B0502040204020203" pitchFamily="34" charset="-122"/>
              </a:defRPr>
            </a:lvl1pPr>
            <a:lvl2pPr marL="742950" indent="-285750">
              <a:defRPr>
                <a:solidFill>
                  <a:schemeClr val="tx1"/>
                </a:solidFill>
                <a:latin typeface="Arial" panose="020B0604020202020204" pitchFamily="34" charset="0"/>
                <a:ea typeface="微软雅黑 Light" panose="020B0502040204020203" pitchFamily="34" charset="-122"/>
              </a:defRPr>
            </a:lvl2pPr>
            <a:lvl3pPr marL="1143000" indent="-228600">
              <a:defRPr>
                <a:solidFill>
                  <a:schemeClr val="tx1"/>
                </a:solidFill>
                <a:latin typeface="Arial" panose="020B0604020202020204" pitchFamily="34" charset="0"/>
                <a:ea typeface="微软雅黑 Light" panose="020B0502040204020203" pitchFamily="34" charset="-122"/>
              </a:defRPr>
            </a:lvl3pPr>
            <a:lvl4pPr marL="1600200" indent="-228600">
              <a:defRPr>
                <a:solidFill>
                  <a:schemeClr val="tx1"/>
                </a:solidFill>
                <a:latin typeface="Arial" panose="020B0604020202020204" pitchFamily="34" charset="0"/>
                <a:ea typeface="微软雅黑 Light" panose="020B0502040204020203" pitchFamily="34" charset="-122"/>
              </a:defRPr>
            </a:lvl4pPr>
            <a:lvl5pPr marL="2057400" indent="-228600">
              <a:defRPr>
                <a:solidFill>
                  <a:schemeClr val="tx1"/>
                </a:solidFill>
                <a:latin typeface="Arial" panose="020B060402020202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9pPr>
          </a:lstStyle>
          <a:p>
            <a:pPr eaLnBrk="1" hangingPunct="1"/>
            <a:r>
              <a:rPr lang="zh-CN" altLang="en-US" dirty="0">
                <a:solidFill>
                  <a:schemeClr val="bg1"/>
                </a:solidFill>
              </a:rPr>
              <a:t>计算机学院</a:t>
            </a:r>
          </a:p>
        </p:txBody>
      </p:sp>
      <p:sp>
        <p:nvSpPr>
          <p:cNvPr id="13" name="椭圆 12"/>
          <p:cNvSpPr>
            <a:spLocks noChangeAspect="1"/>
          </p:cNvSpPr>
          <p:nvPr/>
        </p:nvSpPr>
        <p:spPr>
          <a:xfrm>
            <a:off x="6705600" y="4673600"/>
            <a:ext cx="288925" cy="28733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bg1"/>
              </a:solidFill>
            </a:endParaRPr>
          </a:p>
        </p:txBody>
      </p:sp>
      <p:sp>
        <p:nvSpPr>
          <p:cNvPr id="15" name="KSO_Shape"/>
          <p:cNvSpPr>
            <a:spLocks noChangeAspect="1"/>
          </p:cNvSpPr>
          <p:nvPr/>
        </p:nvSpPr>
        <p:spPr bwMode="auto">
          <a:xfrm>
            <a:off x="6769101" y="4718051"/>
            <a:ext cx="142875" cy="180975"/>
          </a:xfrm>
          <a:custGeom>
            <a:avLst/>
            <a:gdLst>
              <a:gd name="T0" fmla="*/ 508479 w 1679575"/>
              <a:gd name="T1" fmla="*/ 933537 h 2125662"/>
              <a:gd name="T2" fmla="*/ 645344 w 1679575"/>
              <a:gd name="T3" fmla="*/ 1004349 h 2125662"/>
              <a:gd name="T4" fmla="*/ 637947 w 1679575"/>
              <a:gd name="T5" fmla="*/ 1045870 h 2125662"/>
              <a:gd name="T6" fmla="*/ 629410 w 1679575"/>
              <a:gd name="T7" fmla="*/ 1095637 h 2125662"/>
              <a:gd name="T8" fmla="*/ 645913 w 1679575"/>
              <a:gd name="T9" fmla="*/ 1148533 h 2125662"/>
              <a:gd name="T10" fmla="*/ 923628 w 1679575"/>
              <a:gd name="T11" fmla="*/ 1679766 h 2125662"/>
              <a:gd name="T12" fmla="*/ 886068 w 1679575"/>
              <a:gd name="T13" fmla="*/ 1137442 h 2125662"/>
              <a:gd name="T14" fmla="*/ 896597 w 1679575"/>
              <a:gd name="T15" fmla="*/ 1083408 h 2125662"/>
              <a:gd name="T16" fmla="*/ 885214 w 1679575"/>
              <a:gd name="T17" fmla="*/ 1039044 h 2125662"/>
              <a:gd name="T18" fmla="*/ 917083 w 1679575"/>
              <a:gd name="T19" fmla="*/ 999799 h 2125662"/>
              <a:gd name="T20" fmla="*/ 1048543 w 1679575"/>
              <a:gd name="T21" fmla="*/ 927280 h 2125662"/>
              <a:gd name="T22" fmla="*/ 1168905 w 1679575"/>
              <a:gd name="T23" fmla="*/ 933822 h 2125662"/>
              <a:gd name="T24" fmla="*/ 1257397 w 1679575"/>
              <a:gd name="T25" fmla="*/ 1021128 h 2125662"/>
              <a:gd name="T26" fmla="*/ 1333655 w 1679575"/>
              <a:gd name="T27" fmla="*/ 1118957 h 2125662"/>
              <a:gd name="T28" fmla="*/ 1397392 w 1679575"/>
              <a:gd name="T29" fmla="*/ 1227592 h 2125662"/>
              <a:gd name="T30" fmla="*/ 1446903 w 1679575"/>
              <a:gd name="T31" fmla="*/ 1349025 h 2125662"/>
              <a:gd name="T32" fmla="*/ 1482186 w 1679575"/>
              <a:gd name="T33" fmla="*/ 1483540 h 2125662"/>
              <a:gd name="T34" fmla="*/ 1501820 w 1679575"/>
              <a:gd name="T35" fmla="*/ 1632274 h 2125662"/>
              <a:gd name="T36" fmla="*/ 1439790 w 1679575"/>
              <a:gd name="T37" fmla="*/ 1742331 h 2125662"/>
              <a:gd name="T38" fmla="*/ 1242601 w 1679575"/>
              <a:gd name="T39" fmla="*/ 1826794 h 2125662"/>
              <a:gd name="T40" fmla="*/ 1035738 w 1679575"/>
              <a:gd name="T41" fmla="*/ 1881112 h 2125662"/>
              <a:gd name="T42" fmla="*/ 822331 w 1679575"/>
              <a:gd name="T43" fmla="*/ 1904432 h 2125662"/>
              <a:gd name="T44" fmla="*/ 596403 w 1679575"/>
              <a:gd name="T45" fmla="*/ 1894194 h 2125662"/>
              <a:gd name="T46" fmla="*/ 373036 w 1679575"/>
              <a:gd name="T47" fmla="*/ 1847838 h 2125662"/>
              <a:gd name="T48" fmla="*/ 159344 w 1679575"/>
              <a:gd name="T49" fmla="*/ 1766788 h 2125662"/>
              <a:gd name="T50" fmla="*/ 0 w 1679575"/>
              <a:gd name="T51" fmla="*/ 1676354 h 2125662"/>
              <a:gd name="T52" fmla="*/ 15365 w 1679575"/>
              <a:gd name="T53" fmla="*/ 1518519 h 2125662"/>
              <a:gd name="T54" fmla="*/ 47234 w 1679575"/>
              <a:gd name="T55" fmla="*/ 1376611 h 2125662"/>
              <a:gd name="T56" fmla="*/ 94468 w 1679575"/>
              <a:gd name="T57" fmla="*/ 1249206 h 2125662"/>
              <a:gd name="T58" fmla="*/ 155930 w 1679575"/>
              <a:gd name="T59" fmla="*/ 1135735 h 2125662"/>
              <a:gd name="T60" fmla="*/ 230765 w 1679575"/>
              <a:gd name="T61" fmla="*/ 1035348 h 2125662"/>
              <a:gd name="T62" fmla="*/ 317835 w 1679575"/>
              <a:gd name="T63" fmla="*/ 946334 h 2125662"/>
              <a:gd name="T64" fmla="*/ 427669 w 1679575"/>
              <a:gd name="T65" fmla="*/ 860449 h 2125662"/>
              <a:gd name="T66" fmla="*/ 831848 w 1679575"/>
              <a:gd name="T67" fmla="*/ 5125 h 2125662"/>
              <a:gd name="T68" fmla="*/ 927152 w 1679575"/>
              <a:gd name="T69" fmla="*/ 31035 h 2125662"/>
              <a:gd name="T70" fmla="*/ 1013353 w 1679575"/>
              <a:gd name="T71" fmla="*/ 76590 h 2125662"/>
              <a:gd name="T72" fmla="*/ 1087035 w 1679575"/>
              <a:gd name="T73" fmla="*/ 138945 h 2125662"/>
              <a:gd name="T74" fmla="*/ 1145356 w 1679575"/>
              <a:gd name="T75" fmla="*/ 215250 h 2125662"/>
              <a:gd name="T76" fmla="*/ 1186607 w 1679575"/>
              <a:gd name="T77" fmla="*/ 303514 h 2125662"/>
              <a:gd name="T78" fmla="*/ 1207944 w 1679575"/>
              <a:gd name="T79" fmla="*/ 401174 h 2125662"/>
              <a:gd name="T80" fmla="*/ 1205383 w 1679575"/>
              <a:gd name="T81" fmla="*/ 513924 h 2125662"/>
              <a:gd name="T82" fmla="*/ 1172382 w 1679575"/>
              <a:gd name="T83" fmla="*/ 626673 h 2125662"/>
              <a:gd name="T84" fmla="*/ 1112924 w 1679575"/>
              <a:gd name="T85" fmla="*/ 725187 h 2125662"/>
              <a:gd name="T86" fmla="*/ 1030706 w 1679575"/>
              <a:gd name="T87" fmla="*/ 804625 h 2125662"/>
              <a:gd name="T88" fmla="*/ 915204 w 1679575"/>
              <a:gd name="T89" fmla="*/ 867264 h 2125662"/>
              <a:gd name="T90" fmla="*/ 837253 w 1679575"/>
              <a:gd name="T91" fmla="*/ 887764 h 2125662"/>
              <a:gd name="T92" fmla="*/ 753044 w 1679575"/>
              <a:gd name="T93" fmla="*/ 893458 h 2125662"/>
              <a:gd name="T94" fmla="*/ 658879 w 1679575"/>
              <a:gd name="T95" fmla="*/ 881215 h 2125662"/>
              <a:gd name="T96" fmla="*/ 572394 w 1679575"/>
              <a:gd name="T97" fmla="*/ 850180 h 2125662"/>
              <a:gd name="T98" fmla="*/ 494728 w 1679575"/>
              <a:gd name="T99" fmla="*/ 802917 h 2125662"/>
              <a:gd name="T100" fmla="*/ 424459 w 1679575"/>
              <a:gd name="T101" fmla="*/ 736576 h 2125662"/>
              <a:gd name="T102" fmla="*/ 366992 w 1679575"/>
              <a:gd name="T103" fmla="*/ 651159 h 2125662"/>
              <a:gd name="T104" fmla="*/ 330578 w 1679575"/>
              <a:gd name="T105" fmla="*/ 553500 h 2125662"/>
              <a:gd name="T106" fmla="*/ 317206 w 1679575"/>
              <a:gd name="T107" fmla="*/ 446729 h 2125662"/>
              <a:gd name="T108" fmla="*/ 328586 w 1679575"/>
              <a:gd name="T109" fmla="*/ 345653 h 2125662"/>
              <a:gd name="T110" fmla="*/ 361587 w 1679575"/>
              <a:gd name="T111" fmla="*/ 253403 h 2125662"/>
              <a:gd name="T112" fmla="*/ 412795 w 1679575"/>
              <a:gd name="T113" fmla="*/ 171118 h 2125662"/>
              <a:gd name="T114" fmla="*/ 479934 w 1679575"/>
              <a:gd name="T115" fmla="*/ 101931 h 2125662"/>
              <a:gd name="T116" fmla="*/ 560729 w 1679575"/>
              <a:gd name="T117" fmla="*/ 48972 h 2125662"/>
              <a:gd name="T118" fmla="*/ 652620 w 1679575"/>
              <a:gd name="T119" fmla="*/ 13952 h 2125662"/>
              <a:gd name="T120" fmla="*/ 752191 w 1679575"/>
              <a:gd name="T121" fmla="*/ 0 h 212566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1679575" h="2125662">
                <a:moveTo>
                  <a:pt x="481421" y="957262"/>
                </a:moveTo>
                <a:lnTo>
                  <a:pt x="484914" y="961070"/>
                </a:lnTo>
                <a:lnTo>
                  <a:pt x="490948" y="968686"/>
                </a:lnTo>
                <a:lnTo>
                  <a:pt x="497299" y="975667"/>
                </a:lnTo>
                <a:lnTo>
                  <a:pt x="510319" y="990264"/>
                </a:lnTo>
                <a:lnTo>
                  <a:pt x="523657" y="1003909"/>
                </a:lnTo>
                <a:lnTo>
                  <a:pt x="537947" y="1017237"/>
                </a:lnTo>
                <a:lnTo>
                  <a:pt x="552237" y="1029613"/>
                </a:lnTo>
                <a:lnTo>
                  <a:pt x="567480" y="1041671"/>
                </a:lnTo>
                <a:lnTo>
                  <a:pt x="583040" y="1053095"/>
                </a:lnTo>
                <a:lnTo>
                  <a:pt x="598601" y="1063884"/>
                </a:lnTo>
                <a:lnTo>
                  <a:pt x="615114" y="1074039"/>
                </a:lnTo>
                <a:lnTo>
                  <a:pt x="631627" y="1083558"/>
                </a:lnTo>
                <a:lnTo>
                  <a:pt x="649093" y="1092126"/>
                </a:lnTo>
                <a:lnTo>
                  <a:pt x="666241" y="1100377"/>
                </a:lnTo>
                <a:lnTo>
                  <a:pt x="684025" y="1107993"/>
                </a:lnTo>
                <a:lnTo>
                  <a:pt x="701808" y="1114657"/>
                </a:lnTo>
                <a:lnTo>
                  <a:pt x="720226" y="1120686"/>
                </a:lnTo>
                <a:lnTo>
                  <a:pt x="738645" y="1125763"/>
                </a:lnTo>
                <a:lnTo>
                  <a:pt x="734517" y="1130840"/>
                </a:lnTo>
                <a:lnTo>
                  <a:pt x="730706" y="1135283"/>
                </a:lnTo>
                <a:lnTo>
                  <a:pt x="727213" y="1140043"/>
                </a:lnTo>
                <a:lnTo>
                  <a:pt x="723402" y="1145437"/>
                </a:lnTo>
                <a:lnTo>
                  <a:pt x="720544" y="1150515"/>
                </a:lnTo>
                <a:lnTo>
                  <a:pt x="717368" y="1155909"/>
                </a:lnTo>
                <a:lnTo>
                  <a:pt x="714510" y="1161304"/>
                </a:lnTo>
                <a:lnTo>
                  <a:pt x="711970" y="1167016"/>
                </a:lnTo>
                <a:lnTo>
                  <a:pt x="710064" y="1172410"/>
                </a:lnTo>
                <a:lnTo>
                  <a:pt x="708159" y="1178439"/>
                </a:lnTo>
                <a:lnTo>
                  <a:pt x="706254" y="1184151"/>
                </a:lnTo>
                <a:lnTo>
                  <a:pt x="704983" y="1190498"/>
                </a:lnTo>
                <a:lnTo>
                  <a:pt x="704031" y="1196210"/>
                </a:lnTo>
                <a:lnTo>
                  <a:pt x="702761" y="1202556"/>
                </a:lnTo>
                <a:lnTo>
                  <a:pt x="702443" y="1208903"/>
                </a:lnTo>
                <a:lnTo>
                  <a:pt x="702125" y="1215249"/>
                </a:lnTo>
                <a:lnTo>
                  <a:pt x="702443" y="1222548"/>
                </a:lnTo>
                <a:lnTo>
                  <a:pt x="703078" y="1229529"/>
                </a:lnTo>
                <a:lnTo>
                  <a:pt x="704348" y="1236510"/>
                </a:lnTo>
                <a:lnTo>
                  <a:pt x="705619" y="1243174"/>
                </a:lnTo>
                <a:lnTo>
                  <a:pt x="707206" y="1249838"/>
                </a:lnTo>
                <a:lnTo>
                  <a:pt x="709112" y="1256819"/>
                </a:lnTo>
                <a:lnTo>
                  <a:pt x="711652" y="1263166"/>
                </a:lnTo>
                <a:lnTo>
                  <a:pt x="714193" y="1269512"/>
                </a:lnTo>
                <a:lnTo>
                  <a:pt x="717686" y="1275542"/>
                </a:lnTo>
                <a:lnTo>
                  <a:pt x="720861" y="1281571"/>
                </a:lnTo>
                <a:lnTo>
                  <a:pt x="724355" y="1287283"/>
                </a:lnTo>
                <a:lnTo>
                  <a:pt x="728483" y="1292995"/>
                </a:lnTo>
                <a:lnTo>
                  <a:pt x="732611" y="1298389"/>
                </a:lnTo>
                <a:lnTo>
                  <a:pt x="737057" y="1303784"/>
                </a:lnTo>
                <a:lnTo>
                  <a:pt x="742138" y="1308861"/>
                </a:lnTo>
                <a:lnTo>
                  <a:pt x="746901" y="1313304"/>
                </a:lnTo>
                <a:lnTo>
                  <a:pt x="672275" y="1874339"/>
                </a:lnTo>
                <a:lnTo>
                  <a:pt x="854237" y="2050773"/>
                </a:lnTo>
                <a:lnTo>
                  <a:pt x="1030800" y="1874339"/>
                </a:lnTo>
                <a:lnTo>
                  <a:pt x="956173" y="1313304"/>
                </a:lnTo>
                <a:lnTo>
                  <a:pt x="961572" y="1308544"/>
                </a:lnTo>
                <a:lnTo>
                  <a:pt x="966018" y="1303466"/>
                </a:lnTo>
                <a:lnTo>
                  <a:pt x="970781" y="1298072"/>
                </a:lnTo>
                <a:lnTo>
                  <a:pt x="974910" y="1292995"/>
                </a:lnTo>
                <a:lnTo>
                  <a:pt x="978720" y="1286965"/>
                </a:lnTo>
                <a:lnTo>
                  <a:pt x="982531" y="1281571"/>
                </a:lnTo>
                <a:lnTo>
                  <a:pt x="986024" y="1275224"/>
                </a:lnTo>
                <a:lnTo>
                  <a:pt x="988882" y="1269195"/>
                </a:lnTo>
                <a:lnTo>
                  <a:pt x="991423" y="1262849"/>
                </a:lnTo>
                <a:lnTo>
                  <a:pt x="994281" y="1256502"/>
                </a:lnTo>
                <a:lnTo>
                  <a:pt x="996186" y="1249838"/>
                </a:lnTo>
                <a:lnTo>
                  <a:pt x="997774" y="1243174"/>
                </a:lnTo>
                <a:lnTo>
                  <a:pt x="999044" y="1236510"/>
                </a:lnTo>
                <a:lnTo>
                  <a:pt x="999997" y="1229212"/>
                </a:lnTo>
                <a:lnTo>
                  <a:pt x="1000632" y="1222548"/>
                </a:lnTo>
                <a:lnTo>
                  <a:pt x="1000632" y="1215249"/>
                </a:lnTo>
                <a:lnTo>
                  <a:pt x="1000632" y="1208903"/>
                </a:lnTo>
                <a:lnTo>
                  <a:pt x="1000314" y="1203191"/>
                </a:lnTo>
                <a:lnTo>
                  <a:pt x="999679" y="1197479"/>
                </a:lnTo>
                <a:lnTo>
                  <a:pt x="998727" y="1191767"/>
                </a:lnTo>
                <a:lnTo>
                  <a:pt x="997456" y="1186055"/>
                </a:lnTo>
                <a:lnTo>
                  <a:pt x="996186" y="1180661"/>
                </a:lnTo>
                <a:lnTo>
                  <a:pt x="994598" y="1175266"/>
                </a:lnTo>
                <a:lnTo>
                  <a:pt x="992375" y="1169872"/>
                </a:lnTo>
                <a:lnTo>
                  <a:pt x="990152" y="1164794"/>
                </a:lnTo>
                <a:lnTo>
                  <a:pt x="987929" y="1159400"/>
                </a:lnTo>
                <a:lnTo>
                  <a:pt x="985389" y="1154640"/>
                </a:lnTo>
                <a:lnTo>
                  <a:pt x="982849" y="1149563"/>
                </a:lnTo>
                <a:lnTo>
                  <a:pt x="979355" y="1144803"/>
                </a:lnTo>
                <a:lnTo>
                  <a:pt x="976497" y="1139725"/>
                </a:lnTo>
                <a:lnTo>
                  <a:pt x="973004" y="1135283"/>
                </a:lnTo>
                <a:lnTo>
                  <a:pt x="969829" y="1130840"/>
                </a:lnTo>
                <a:lnTo>
                  <a:pt x="987612" y="1126398"/>
                </a:lnTo>
                <a:lnTo>
                  <a:pt x="1005713" y="1121320"/>
                </a:lnTo>
                <a:lnTo>
                  <a:pt x="1023496" y="1115609"/>
                </a:lnTo>
                <a:lnTo>
                  <a:pt x="1041280" y="1109262"/>
                </a:lnTo>
                <a:lnTo>
                  <a:pt x="1058428" y="1101963"/>
                </a:lnTo>
                <a:lnTo>
                  <a:pt x="1075576" y="1094665"/>
                </a:lnTo>
                <a:lnTo>
                  <a:pt x="1092089" y="1086097"/>
                </a:lnTo>
                <a:lnTo>
                  <a:pt x="1108602" y="1076895"/>
                </a:lnTo>
                <a:lnTo>
                  <a:pt x="1124480" y="1067375"/>
                </a:lnTo>
                <a:lnTo>
                  <a:pt x="1140041" y="1056903"/>
                </a:lnTo>
                <a:lnTo>
                  <a:pt x="1155601" y="1046114"/>
                </a:lnTo>
                <a:lnTo>
                  <a:pt x="1170209" y="1034690"/>
                </a:lnTo>
                <a:lnTo>
                  <a:pt x="1184817" y="1022632"/>
                </a:lnTo>
                <a:lnTo>
                  <a:pt x="1198472" y="1009938"/>
                </a:lnTo>
                <a:lnTo>
                  <a:pt x="1211809" y="996928"/>
                </a:lnTo>
                <a:lnTo>
                  <a:pt x="1225147" y="983283"/>
                </a:lnTo>
                <a:lnTo>
                  <a:pt x="1228640" y="979792"/>
                </a:lnTo>
                <a:lnTo>
                  <a:pt x="1232451" y="982966"/>
                </a:lnTo>
                <a:lnTo>
                  <a:pt x="1257220" y="1002005"/>
                </a:lnTo>
                <a:lnTo>
                  <a:pt x="1281037" y="1021680"/>
                </a:lnTo>
                <a:lnTo>
                  <a:pt x="1304537" y="1041989"/>
                </a:lnTo>
                <a:lnTo>
                  <a:pt x="1316604" y="1052143"/>
                </a:lnTo>
                <a:lnTo>
                  <a:pt x="1327719" y="1062615"/>
                </a:lnTo>
                <a:lnTo>
                  <a:pt x="1338833" y="1073404"/>
                </a:lnTo>
                <a:lnTo>
                  <a:pt x="1349948" y="1084193"/>
                </a:lnTo>
                <a:lnTo>
                  <a:pt x="1361062" y="1094982"/>
                </a:lnTo>
                <a:lnTo>
                  <a:pt x="1371860" y="1105771"/>
                </a:lnTo>
                <a:lnTo>
                  <a:pt x="1382339" y="1116561"/>
                </a:lnTo>
                <a:lnTo>
                  <a:pt x="1392818" y="1127984"/>
                </a:lnTo>
                <a:lnTo>
                  <a:pt x="1403298" y="1139408"/>
                </a:lnTo>
                <a:lnTo>
                  <a:pt x="1413460" y="1150832"/>
                </a:lnTo>
                <a:lnTo>
                  <a:pt x="1423304" y="1162573"/>
                </a:lnTo>
                <a:lnTo>
                  <a:pt x="1433149" y="1174314"/>
                </a:lnTo>
                <a:lnTo>
                  <a:pt x="1442675" y="1186373"/>
                </a:lnTo>
                <a:lnTo>
                  <a:pt x="1452202" y="1198748"/>
                </a:lnTo>
                <a:lnTo>
                  <a:pt x="1461411" y="1210807"/>
                </a:lnTo>
                <a:lnTo>
                  <a:pt x="1470621" y="1223183"/>
                </a:lnTo>
                <a:lnTo>
                  <a:pt x="1479830" y="1235876"/>
                </a:lnTo>
                <a:lnTo>
                  <a:pt x="1488404" y="1248569"/>
                </a:lnTo>
                <a:lnTo>
                  <a:pt x="1496978" y="1261262"/>
                </a:lnTo>
                <a:lnTo>
                  <a:pt x="1505552" y="1274272"/>
                </a:lnTo>
                <a:lnTo>
                  <a:pt x="1513809" y="1287600"/>
                </a:lnTo>
                <a:lnTo>
                  <a:pt x="1521748" y="1300611"/>
                </a:lnTo>
                <a:lnTo>
                  <a:pt x="1529687" y="1314573"/>
                </a:lnTo>
                <a:lnTo>
                  <a:pt x="1537308" y="1328218"/>
                </a:lnTo>
                <a:lnTo>
                  <a:pt x="1544930" y="1341863"/>
                </a:lnTo>
                <a:lnTo>
                  <a:pt x="1552234" y="1355826"/>
                </a:lnTo>
                <a:lnTo>
                  <a:pt x="1559537" y="1369788"/>
                </a:lnTo>
                <a:lnTo>
                  <a:pt x="1566206" y="1384385"/>
                </a:lnTo>
                <a:lnTo>
                  <a:pt x="1573193" y="1398982"/>
                </a:lnTo>
                <a:lnTo>
                  <a:pt x="1579544" y="1413579"/>
                </a:lnTo>
                <a:lnTo>
                  <a:pt x="1586213" y="1428176"/>
                </a:lnTo>
                <a:lnTo>
                  <a:pt x="1592246" y="1443725"/>
                </a:lnTo>
                <a:lnTo>
                  <a:pt x="1598280" y="1458640"/>
                </a:lnTo>
                <a:lnTo>
                  <a:pt x="1603996" y="1473871"/>
                </a:lnTo>
                <a:lnTo>
                  <a:pt x="1609712" y="1489738"/>
                </a:lnTo>
                <a:lnTo>
                  <a:pt x="1614793" y="1505287"/>
                </a:lnTo>
                <a:lnTo>
                  <a:pt x="1620191" y="1521153"/>
                </a:lnTo>
                <a:lnTo>
                  <a:pt x="1624955" y="1537337"/>
                </a:lnTo>
                <a:lnTo>
                  <a:pt x="1630036" y="1553521"/>
                </a:lnTo>
                <a:lnTo>
                  <a:pt x="1634482" y="1570339"/>
                </a:lnTo>
                <a:lnTo>
                  <a:pt x="1638610" y="1586840"/>
                </a:lnTo>
                <a:lnTo>
                  <a:pt x="1643056" y="1603976"/>
                </a:lnTo>
                <a:lnTo>
                  <a:pt x="1646867" y="1620794"/>
                </a:lnTo>
                <a:lnTo>
                  <a:pt x="1650677" y="1637930"/>
                </a:lnTo>
                <a:lnTo>
                  <a:pt x="1654170" y="1655383"/>
                </a:lnTo>
                <a:lnTo>
                  <a:pt x="1657664" y="1673153"/>
                </a:lnTo>
                <a:lnTo>
                  <a:pt x="1660522" y="1690923"/>
                </a:lnTo>
                <a:lnTo>
                  <a:pt x="1663697" y="1709011"/>
                </a:lnTo>
                <a:lnTo>
                  <a:pt x="1666238" y="1727099"/>
                </a:lnTo>
                <a:lnTo>
                  <a:pt x="1668461" y="1745821"/>
                </a:lnTo>
                <a:lnTo>
                  <a:pt x="1670684" y="1764226"/>
                </a:lnTo>
                <a:lnTo>
                  <a:pt x="1672589" y="1783266"/>
                </a:lnTo>
                <a:lnTo>
                  <a:pt x="1674177" y="1802305"/>
                </a:lnTo>
                <a:lnTo>
                  <a:pt x="1676082" y="1821345"/>
                </a:lnTo>
                <a:lnTo>
                  <a:pt x="1677352" y="1841019"/>
                </a:lnTo>
                <a:lnTo>
                  <a:pt x="1678305" y="1860694"/>
                </a:lnTo>
                <a:lnTo>
                  <a:pt x="1679258" y="1880368"/>
                </a:lnTo>
                <a:lnTo>
                  <a:pt x="1679575" y="1900677"/>
                </a:lnTo>
                <a:lnTo>
                  <a:pt x="1679575" y="1903850"/>
                </a:lnTo>
                <a:lnTo>
                  <a:pt x="1677035" y="1905437"/>
                </a:lnTo>
                <a:lnTo>
                  <a:pt x="1653853" y="1918765"/>
                </a:lnTo>
                <a:lnTo>
                  <a:pt x="1630353" y="1931775"/>
                </a:lnTo>
                <a:lnTo>
                  <a:pt x="1606854" y="1944151"/>
                </a:lnTo>
                <a:lnTo>
                  <a:pt x="1583037" y="1956209"/>
                </a:lnTo>
                <a:lnTo>
                  <a:pt x="1558902" y="1967950"/>
                </a:lnTo>
                <a:lnTo>
                  <a:pt x="1534768" y="1979374"/>
                </a:lnTo>
                <a:lnTo>
                  <a:pt x="1510316" y="1990163"/>
                </a:lnTo>
                <a:lnTo>
                  <a:pt x="1485864" y="2000635"/>
                </a:lnTo>
                <a:lnTo>
                  <a:pt x="1461411" y="2010790"/>
                </a:lnTo>
                <a:lnTo>
                  <a:pt x="1436642" y="2020627"/>
                </a:lnTo>
                <a:lnTo>
                  <a:pt x="1411872" y="2029512"/>
                </a:lnTo>
                <a:lnTo>
                  <a:pt x="1386785" y="2038397"/>
                </a:lnTo>
                <a:lnTo>
                  <a:pt x="1361380" y="2046965"/>
                </a:lnTo>
                <a:lnTo>
                  <a:pt x="1335975" y="2054581"/>
                </a:lnTo>
                <a:lnTo>
                  <a:pt x="1310570" y="2062514"/>
                </a:lnTo>
                <a:lnTo>
                  <a:pt x="1285166" y="2069495"/>
                </a:lnTo>
                <a:lnTo>
                  <a:pt x="1259443" y="2076159"/>
                </a:lnTo>
                <a:lnTo>
                  <a:pt x="1233403" y="2082506"/>
                </a:lnTo>
                <a:lnTo>
                  <a:pt x="1207681" y="2088535"/>
                </a:lnTo>
                <a:lnTo>
                  <a:pt x="1181959" y="2093929"/>
                </a:lnTo>
                <a:lnTo>
                  <a:pt x="1155919" y="2099007"/>
                </a:lnTo>
                <a:lnTo>
                  <a:pt x="1129561" y="2103767"/>
                </a:lnTo>
                <a:lnTo>
                  <a:pt x="1103204" y="2107892"/>
                </a:lnTo>
                <a:lnTo>
                  <a:pt x="1077164" y="2111382"/>
                </a:lnTo>
                <a:lnTo>
                  <a:pt x="1050806" y="2114873"/>
                </a:lnTo>
                <a:lnTo>
                  <a:pt x="1024131" y="2117729"/>
                </a:lnTo>
                <a:lnTo>
                  <a:pt x="997774" y="2119950"/>
                </a:lnTo>
                <a:lnTo>
                  <a:pt x="971099" y="2121854"/>
                </a:lnTo>
                <a:lnTo>
                  <a:pt x="944424" y="2123441"/>
                </a:lnTo>
                <a:lnTo>
                  <a:pt x="917749" y="2125028"/>
                </a:lnTo>
                <a:lnTo>
                  <a:pt x="891074" y="2125662"/>
                </a:lnTo>
                <a:lnTo>
                  <a:pt x="864399" y="2125662"/>
                </a:lnTo>
                <a:lnTo>
                  <a:pt x="835818" y="2125662"/>
                </a:lnTo>
                <a:lnTo>
                  <a:pt x="807238" y="2124710"/>
                </a:lnTo>
                <a:lnTo>
                  <a:pt x="778657" y="2123124"/>
                </a:lnTo>
                <a:lnTo>
                  <a:pt x="750395" y="2121537"/>
                </a:lnTo>
                <a:lnTo>
                  <a:pt x="722132" y="2119316"/>
                </a:lnTo>
                <a:lnTo>
                  <a:pt x="693869" y="2116777"/>
                </a:lnTo>
                <a:lnTo>
                  <a:pt x="665606" y="2113604"/>
                </a:lnTo>
                <a:lnTo>
                  <a:pt x="637661" y="2109478"/>
                </a:lnTo>
                <a:lnTo>
                  <a:pt x="609398" y="2105353"/>
                </a:lnTo>
                <a:lnTo>
                  <a:pt x="581453" y="2100593"/>
                </a:lnTo>
                <a:lnTo>
                  <a:pt x="553825" y="2095199"/>
                </a:lnTo>
                <a:lnTo>
                  <a:pt x="525880" y="2089487"/>
                </a:lnTo>
                <a:lnTo>
                  <a:pt x="498252" y="2083458"/>
                </a:lnTo>
                <a:lnTo>
                  <a:pt x="470624" y="2076476"/>
                </a:lnTo>
                <a:lnTo>
                  <a:pt x="443314" y="2069495"/>
                </a:lnTo>
                <a:lnTo>
                  <a:pt x="416321" y="2061879"/>
                </a:lnTo>
                <a:lnTo>
                  <a:pt x="389011" y="2053629"/>
                </a:lnTo>
                <a:lnTo>
                  <a:pt x="362019" y="2045378"/>
                </a:lnTo>
                <a:lnTo>
                  <a:pt x="335343" y="2036176"/>
                </a:lnTo>
                <a:lnTo>
                  <a:pt x="308668" y="2026656"/>
                </a:lnTo>
                <a:lnTo>
                  <a:pt x="282311" y="2016502"/>
                </a:lnTo>
                <a:lnTo>
                  <a:pt x="255953" y="2006030"/>
                </a:lnTo>
                <a:lnTo>
                  <a:pt x="229913" y="1994923"/>
                </a:lnTo>
                <a:lnTo>
                  <a:pt x="203556" y="1983499"/>
                </a:lnTo>
                <a:lnTo>
                  <a:pt x="177833" y="1971441"/>
                </a:lnTo>
                <a:lnTo>
                  <a:pt x="152429" y="1959065"/>
                </a:lnTo>
                <a:lnTo>
                  <a:pt x="127024" y="1946372"/>
                </a:lnTo>
                <a:lnTo>
                  <a:pt x="101619" y="1933044"/>
                </a:lnTo>
                <a:lnTo>
                  <a:pt x="76532" y="1919399"/>
                </a:lnTo>
                <a:lnTo>
                  <a:pt x="51762" y="1905437"/>
                </a:lnTo>
                <a:lnTo>
                  <a:pt x="27310" y="1890523"/>
                </a:lnTo>
                <a:lnTo>
                  <a:pt x="2858" y="1875291"/>
                </a:lnTo>
                <a:lnTo>
                  <a:pt x="0" y="1888301"/>
                </a:lnTo>
                <a:lnTo>
                  <a:pt x="0" y="1870531"/>
                </a:lnTo>
                <a:lnTo>
                  <a:pt x="952" y="1850222"/>
                </a:lnTo>
                <a:lnTo>
                  <a:pt x="2223" y="1829913"/>
                </a:lnTo>
                <a:lnTo>
                  <a:pt x="3493" y="1809604"/>
                </a:lnTo>
                <a:lnTo>
                  <a:pt x="5398" y="1790247"/>
                </a:lnTo>
                <a:lnTo>
                  <a:pt x="6986" y="1770573"/>
                </a:lnTo>
                <a:lnTo>
                  <a:pt x="9209" y="1750898"/>
                </a:lnTo>
                <a:lnTo>
                  <a:pt x="11749" y="1732176"/>
                </a:lnTo>
                <a:lnTo>
                  <a:pt x="14290" y="1713136"/>
                </a:lnTo>
                <a:lnTo>
                  <a:pt x="17148" y="1694414"/>
                </a:lnTo>
                <a:lnTo>
                  <a:pt x="20006" y="1676009"/>
                </a:lnTo>
                <a:lnTo>
                  <a:pt x="23499" y="1657604"/>
                </a:lnTo>
                <a:lnTo>
                  <a:pt x="26992" y="1639834"/>
                </a:lnTo>
                <a:lnTo>
                  <a:pt x="30486" y="1621746"/>
                </a:lnTo>
                <a:lnTo>
                  <a:pt x="34931" y="1604293"/>
                </a:lnTo>
                <a:lnTo>
                  <a:pt x="38742" y="1586840"/>
                </a:lnTo>
                <a:lnTo>
                  <a:pt x="43188" y="1569704"/>
                </a:lnTo>
                <a:lnTo>
                  <a:pt x="47951" y="1552569"/>
                </a:lnTo>
                <a:lnTo>
                  <a:pt x="52715" y="1536068"/>
                </a:lnTo>
                <a:lnTo>
                  <a:pt x="57796" y="1519249"/>
                </a:lnTo>
                <a:lnTo>
                  <a:pt x="62877" y="1503066"/>
                </a:lnTo>
                <a:lnTo>
                  <a:pt x="68593" y="1486564"/>
                </a:lnTo>
                <a:lnTo>
                  <a:pt x="73991" y="1470698"/>
                </a:lnTo>
                <a:lnTo>
                  <a:pt x="80025" y="1455149"/>
                </a:lnTo>
                <a:lnTo>
                  <a:pt x="86059" y="1439283"/>
                </a:lnTo>
                <a:lnTo>
                  <a:pt x="92410" y="1424051"/>
                </a:lnTo>
                <a:lnTo>
                  <a:pt x="98761" y="1409137"/>
                </a:lnTo>
                <a:lnTo>
                  <a:pt x="105430" y="1393905"/>
                </a:lnTo>
                <a:lnTo>
                  <a:pt x="112098" y="1378990"/>
                </a:lnTo>
                <a:lnTo>
                  <a:pt x="119402" y="1364393"/>
                </a:lnTo>
                <a:lnTo>
                  <a:pt x="126706" y="1350114"/>
                </a:lnTo>
                <a:lnTo>
                  <a:pt x="134010" y="1335834"/>
                </a:lnTo>
                <a:lnTo>
                  <a:pt x="141632" y="1321871"/>
                </a:lnTo>
                <a:lnTo>
                  <a:pt x="149571" y="1307909"/>
                </a:lnTo>
                <a:lnTo>
                  <a:pt x="157510" y="1294264"/>
                </a:lnTo>
                <a:lnTo>
                  <a:pt x="165766" y="1280936"/>
                </a:lnTo>
                <a:lnTo>
                  <a:pt x="174023" y="1267291"/>
                </a:lnTo>
                <a:lnTo>
                  <a:pt x="182597" y="1253963"/>
                </a:lnTo>
                <a:lnTo>
                  <a:pt x="191171" y="1241270"/>
                </a:lnTo>
                <a:lnTo>
                  <a:pt x="200380" y="1228260"/>
                </a:lnTo>
                <a:lnTo>
                  <a:pt x="209589" y="1215884"/>
                </a:lnTo>
                <a:lnTo>
                  <a:pt x="218799" y="1203191"/>
                </a:lnTo>
                <a:lnTo>
                  <a:pt x="228008" y="1191133"/>
                </a:lnTo>
                <a:lnTo>
                  <a:pt x="237852" y="1178757"/>
                </a:lnTo>
                <a:lnTo>
                  <a:pt x="247697" y="1167016"/>
                </a:lnTo>
                <a:lnTo>
                  <a:pt x="257541" y="1155275"/>
                </a:lnTo>
                <a:lnTo>
                  <a:pt x="267703" y="1143533"/>
                </a:lnTo>
                <a:lnTo>
                  <a:pt x="278182" y="1132110"/>
                </a:lnTo>
                <a:lnTo>
                  <a:pt x="288662" y="1120686"/>
                </a:lnTo>
                <a:lnTo>
                  <a:pt x="298824" y="1109579"/>
                </a:lnTo>
                <a:lnTo>
                  <a:pt x="309938" y="1098473"/>
                </a:lnTo>
                <a:lnTo>
                  <a:pt x="320735" y="1087684"/>
                </a:lnTo>
                <a:lnTo>
                  <a:pt x="331850" y="1076895"/>
                </a:lnTo>
                <a:lnTo>
                  <a:pt x="343282" y="1066423"/>
                </a:lnTo>
                <a:lnTo>
                  <a:pt x="354715" y="1055951"/>
                </a:lnTo>
                <a:lnTo>
                  <a:pt x="366147" y="1045797"/>
                </a:lnTo>
                <a:lnTo>
                  <a:pt x="377897" y="1035642"/>
                </a:lnTo>
                <a:lnTo>
                  <a:pt x="389964" y="1025805"/>
                </a:lnTo>
                <a:lnTo>
                  <a:pt x="401714" y="1015968"/>
                </a:lnTo>
                <a:lnTo>
                  <a:pt x="414099" y="1006448"/>
                </a:lnTo>
                <a:lnTo>
                  <a:pt x="426801" y="996928"/>
                </a:lnTo>
                <a:lnTo>
                  <a:pt x="439186" y="987408"/>
                </a:lnTo>
                <a:lnTo>
                  <a:pt x="451571" y="977888"/>
                </a:lnTo>
                <a:lnTo>
                  <a:pt x="477293" y="960118"/>
                </a:lnTo>
                <a:lnTo>
                  <a:pt x="481421" y="957262"/>
                </a:lnTo>
                <a:close/>
                <a:moveTo>
                  <a:pt x="839471" y="0"/>
                </a:moveTo>
                <a:lnTo>
                  <a:pt x="852171" y="0"/>
                </a:lnTo>
                <a:lnTo>
                  <a:pt x="865506" y="0"/>
                </a:lnTo>
                <a:lnTo>
                  <a:pt x="878206" y="636"/>
                </a:lnTo>
                <a:lnTo>
                  <a:pt x="890906" y="1271"/>
                </a:lnTo>
                <a:lnTo>
                  <a:pt x="903288" y="2542"/>
                </a:lnTo>
                <a:lnTo>
                  <a:pt x="915988" y="3813"/>
                </a:lnTo>
                <a:lnTo>
                  <a:pt x="928371" y="5719"/>
                </a:lnTo>
                <a:lnTo>
                  <a:pt x="940436" y="7943"/>
                </a:lnTo>
                <a:lnTo>
                  <a:pt x="952818" y="10167"/>
                </a:lnTo>
                <a:lnTo>
                  <a:pt x="964883" y="12708"/>
                </a:lnTo>
                <a:lnTo>
                  <a:pt x="976631" y="15568"/>
                </a:lnTo>
                <a:lnTo>
                  <a:pt x="988696" y="19062"/>
                </a:lnTo>
                <a:lnTo>
                  <a:pt x="1000443" y="22239"/>
                </a:lnTo>
                <a:lnTo>
                  <a:pt x="1011873" y="26052"/>
                </a:lnTo>
                <a:lnTo>
                  <a:pt x="1023621" y="30182"/>
                </a:lnTo>
                <a:lnTo>
                  <a:pt x="1034733" y="34630"/>
                </a:lnTo>
                <a:lnTo>
                  <a:pt x="1046163" y="39395"/>
                </a:lnTo>
                <a:lnTo>
                  <a:pt x="1057276" y="44161"/>
                </a:lnTo>
                <a:lnTo>
                  <a:pt x="1068388" y="48926"/>
                </a:lnTo>
                <a:lnTo>
                  <a:pt x="1079183" y="54645"/>
                </a:lnTo>
                <a:lnTo>
                  <a:pt x="1089661" y="60046"/>
                </a:lnTo>
                <a:lnTo>
                  <a:pt x="1100456" y="66082"/>
                </a:lnTo>
                <a:lnTo>
                  <a:pt x="1110616" y="72119"/>
                </a:lnTo>
                <a:lnTo>
                  <a:pt x="1120776" y="78790"/>
                </a:lnTo>
                <a:lnTo>
                  <a:pt x="1130936" y="85462"/>
                </a:lnTo>
                <a:lnTo>
                  <a:pt x="1140461" y="92134"/>
                </a:lnTo>
                <a:lnTo>
                  <a:pt x="1150303" y="99123"/>
                </a:lnTo>
                <a:lnTo>
                  <a:pt x="1159828" y="106430"/>
                </a:lnTo>
                <a:lnTo>
                  <a:pt x="1169353" y="114055"/>
                </a:lnTo>
                <a:lnTo>
                  <a:pt x="1178561" y="121680"/>
                </a:lnTo>
                <a:lnTo>
                  <a:pt x="1187133" y="129623"/>
                </a:lnTo>
                <a:lnTo>
                  <a:pt x="1196023" y="137883"/>
                </a:lnTo>
                <a:lnTo>
                  <a:pt x="1204596" y="146143"/>
                </a:lnTo>
                <a:lnTo>
                  <a:pt x="1213168" y="155039"/>
                </a:lnTo>
                <a:lnTo>
                  <a:pt x="1221106" y="163299"/>
                </a:lnTo>
                <a:lnTo>
                  <a:pt x="1229043" y="172513"/>
                </a:lnTo>
                <a:lnTo>
                  <a:pt x="1236981" y="181726"/>
                </a:lnTo>
                <a:lnTo>
                  <a:pt x="1244283" y="190939"/>
                </a:lnTo>
                <a:lnTo>
                  <a:pt x="1251586" y="200153"/>
                </a:lnTo>
                <a:lnTo>
                  <a:pt x="1258888" y="210001"/>
                </a:lnTo>
                <a:lnTo>
                  <a:pt x="1265556" y="219850"/>
                </a:lnTo>
                <a:lnTo>
                  <a:pt x="1272223" y="230017"/>
                </a:lnTo>
                <a:lnTo>
                  <a:pt x="1278256" y="240183"/>
                </a:lnTo>
                <a:lnTo>
                  <a:pt x="1284606" y="250667"/>
                </a:lnTo>
                <a:lnTo>
                  <a:pt x="1290321" y="261151"/>
                </a:lnTo>
                <a:lnTo>
                  <a:pt x="1296353" y="271953"/>
                </a:lnTo>
                <a:lnTo>
                  <a:pt x="1301433" y="282755"/>
                </a:lnTo>
                <a:lnTo>
                  <a:pt x="1306831" y="293239"/>
                </a:lnTo>
                <a:lnTo>
                  <a:pt x="1311593" y="304359"/>
                </a:lnTo>
                <a:lnTo>
                  <a:pt x="1316356" y="315796"/>
                </a:lnTo>
                <a:lnTo>
                  <a:pt x="1320483" y="327234"/>
                </a:lnTo>
                <a:lnTo>
                  <a:pt x="1324293" y="338671"/>
                </a:lnTo>
                <a:lnTo>
                  <a:pt x="1328421" y="350426"/>
                </a:lnTo>
                <a:lnTo>
                  <a:pt x="1331913" y="362181"/>
                </a:lnTo>
                <a:lnTo>
                  <a:pt x="1335088" y="373936"/>
                </a:lnTo>
                <a:lnTo>
                  <a:pt x="1337946" y="386009"/>
                </a:lnTo>
                <a:lnTo>
                  <a:pt x="1340803" y="398081"/>
                </a:lnTo>
                <a:lnTo>
                  <a:pt x="1343026" y="410472"/>
                </a:lnTo>
                <a:lnTo>
                  <a:pt x="1344931" y="422862"/>
                </a:lnTo>
                <a:lnTo>
                  <a:pt x="1346518" y="435252"/>
                </a:lnTo>
                <a:lnTo>
                  <a:pt x="1348106" y="447643"/>
                </a:lnTo>
                <a:lnTo>
                  <a:pt x="1349058" y="460033"/>
                </a:lnTo>
                <a:lnTo>
                  <a:pt x="1350011" y="472741"/>
                </a:lnTo>
                <a:lnTo>
                  <a:pt x="1350646" y="485449"/>
                </a:lnTo>
                <a:lnTo>
                  <a:pt x="1350963" y="498475"/>
                </a:lnTo>
                <a:lnTo>
                  <a:pt x="1350646" y="513407"/>
                </a:lnTo>
                <a:lnTo>
                  <a:pt x="1349693" y="528975"/>
                </a:lnTo>
                <a:lnTo>
                  <a:pt x="1348423" y="543907"/>
                </a:lnTo>
                <a:lnTo>
                  <a:pt x="1347153" y="558521"/>
                </a:lnTo>
                <a:lnTo>
                  <a:pt x="1345248" y="573453"/>
                </a:lnTo>
                <a:lnTo>
                  <a:pt x="1342708" y="588067"/>
                </a:lnTo>
                <a:lnTo>
                  <a:pt x="1339851" y="602682"/>
                </a:lnTo>
                <a:lnTo>
                  <a:pt x="1336358" y="616660"/>
                </a:lnTo>
                <a:lnTo>
                  <a:pt x="1332866" y="631275"/>
                </a:lnTo>
                <a:lnTo>
                  <a:pt x="1328738" y="645254"/>
                </a:lnTo>
                <a:lnTo>
                  <a:pt x="1324293" y="658915"/>
                </a:lnTo>
                <a:lnTo>
                  <a:pt x="1319531" y="672576"/>
                </a:lnTo>
                <a:lnTo>
                  <a:pt x="1314133" y="685920"/>
                </a:lnTo>
                <a:lnTo>
                  <a:pt x="1308418" y="699263"/>
                </a:lnTo>
                <a:lnTo>
                  <a:pt x="1302386" y="712607"/>
                </a:lnTo>
                <a:lnTo>
                  <a:pt x="1296353" y="725315"/>
                </a:lnTo>
                <a:lnTo>
                  <a:pt x="1289368" y="738023"/>
                </a:lnTo>
                <a:lnTo>
                  <a:pt x="1282383" y="750413"/>
                </a:lnTo>
                <a:lnTo>
                  <a:pt x="1275081" y="762486"/>
                </a:lnTo>
                <a:lnTo>
                  <a:pt x="1267143" y="774559"/>
                </a:lnTo>
                <a:lnTo>
                  <a:pt x="1259206" y="786313"/>
                </a:lnTo>
                <a:lnTo>
                  <a:pt x="1250633" y="797751"/>
                </a:lnTo>
                <a:lnTo>
                  <a:pt x="1242061" y="809188"/>
                </a:lnTo>
                <a:lnTo>
                  <a:pt x="1232853" y="819990"/>
                </a:lnTo>
                <a:lnTo>
                  <a:pt x="1223963" y="830792"/>
                </a:lnTo>
                <a:lnTo>
                  <a:pt x="1214121" y="841276"/>
                </a:lnTo>
                <a:lnTo>
                  <a:pt x="1204278" y="851442"/>
                </a:lnTo>
                <a:lnTo>
                  <a:pt x="1193801" y="860974"/>
                </a:lnTo>
                <a:lnTo>
                  <a:pt x="1183323" y="870822"/>
                </a:lnTo>
                <a:lnTo>
                  <a:pt x="1172528" y="880036"/>
                </a:lnTo>
                <a:lnTo>
                  <a:pt x="1161733" y="889249"/>
                </a:lnTo>
                <a:lnTo>
                  <a:pt x="1150303" y="897827"/>
                </a:lnTo>
                <a:lnTo>
                  <a:pt x="1134746" y="909264"/>
                </a:lnTo>
                <a:lnTo>
                  <a:pt x="1118236" y="920066"/>
                </a:lnTo>
                <a:lnTo>
                  <a:pt x="1101408" y="929915"/>
                </a:lnTo>
                <a:lnTo>
                  <a:pt x="1084581" y="939446"/>
                </a:lnTo>
                <a:lnTo>
                  <a:pt x="1066801" y="948342"/>
                </a:lnTo>
                <a:lnTo>
                  <a:pt x="1048703" y="956602"/>
                </a:lnTo>
                <a:lnTo>
                  <a:pt x="1040131" y="960414"/>
                </a:lnTo>
                <a:lnTo>
                  <a:pt x="1030606" y="963909"/>
                </a:lnTo>
                <a:lnTo>
                  <a:pt x="1021398" y="967722"/>
                </a:lnTo>
                <a:lnTo>
                  <a:pt x="1011873" y="970899"/>
                </a:lnTo>
                <a:lnTo>
                  <a:pt x="1002348" y="973758"/>
                </a:lnTo>
                <a:lnTo>
                  <a:pt x="993141" y="976617"/>
                </a:lnTo>
                <a:lnTo>
                  <a:pt x="983616" y="979794"/>
                </a:lnTo>
                <a:lnTo>
                  <a:pt x="973773" y="982018"/>
                </a:lnTo>
                <a:lnTo>
                  <a:pt x="963931" y="984560"/>
                </a:lnTo>
                <a:lnTo>
                  <a:pt x="954088" y="986466"/>
                </a:lnTo>
                <a:lnTo>
                  <a:pt x="944246" y="988372"/>
                </a:lnTo>
                <a:lnTo>
                  <a:pt x="934403" y="990596"/>
                </a:lnTo>
                <a:lnTo>
                  <a:pt x="924561" y="991867"/>
                </a:lnTo>
                <a:lnTo>
                  <a:pt x="914401" y="993455"/>
                </a:lnTo>
                <a:lnTo>
                  <a:pt x="904241" y="994409"/>
                </a:lnTo>
                <a:lnTo>
                  <a:pt x="893763" y="995362"/>
                </a:lnTo>
                <a:lnTo>
                  <a:pt x="883603" y="995997"/>
                </a:lnTo>
                <a:lnTo>
                  <a:pt x="873126" y="996632"/>
                </a:lnTo>
                <a:lnTo>
                  <a:pt x="862648" y="996950"/>
                </a:lnTo>
                <a:lnTo>
                  <a:pt x="852171" y="996950"/>
                </a:lnTo>
                <a:lnTo>
                  <a:pt x="840423" y="996950"/>
                </a:lnTo>
                <a:lnTo>
                  <a:pt x="828358" y="996315"/>
                </a:lnTo>
                <a:lnTo>
                  <a:pt x="816293" y="995679"/>
                </a:lnTo>
                <a:lnTo>
                  <a:pt x="804546" y="994726"/>
                </a:lnTo>
                <a:lnTo>
                  <a:pt x="792798" y="993455"/>
                </a:lnTo>
                <a:lnTo>
                  <a:pt x="781368" y="992185"/>
                </a:lnTo>
                <a:lnTo>
                  <a:pt x="769621" y="990278"/>
                </a:lnTo>
                <a:lnTo>
                  <a:pt x="758191" y="988054"/>
                </a:lnTo>
                <a:lnTo>
                  <a:pt x="746761" y="985831"/>
                </a:lnTo>
                <a:lnTo>
                  <a:pt x="735331" y="983289"/>
                </a:lnTo>
                <a:lnTo>
                  <a:pt x="724218" y="980430"/>
                </a:lnTo>
                <a:lnTo>
                  <a:pt x="713106" y="977253"/>
                </a:lnTo>
                <a:lnTo>
                  <a:pt x="702311" y="973758"/>
                </a:lnTo>
                <a:lnTo>
                  <a:pt x="691198" y="970263"/>
                </a:lnTo>
                <a:lnTo>
                  <a:pt x="680721" y="966768"/>
                </a:lnTo>
                <a:lnTo>
                  <a:pt x="670243" y="962321"/>
                </a:lnTo>
                <a:lnTo>
                  <a:pt x="659448" y="958190"/>
                </a:lnTo>
                <a:lnTo>
                  <a:pt x="648971" y="953425"/>
                </a:lnTo>
                <a:lnTo>
                  <a:pt x="638811" y="948659"/>
                </a:lnTo>
                <a:lnTo>
                  <a:pt x="628651" y="943894"/>
                </a:lnTo>
                <a:lnTo>
                  <a:pt x="618491" y="938493"/>
                </a:lnTo>
                <a:lnTo>
                  <a:pt x="608648" y="933410"/>
                </a:lnTo>
                <a:lnTo>
                  <a:pt x="599123" y="927373"/>
                </a:lnTo>
                <a:lnTo>
                  <a:pt x="589281" y="921655"/>
                </a:lnTo>
                <a:lnTo>
                  <a:pt x="579756" y="915618"/>
                </a:lnTo>
                <a:lnTo>
                  <a:pt x="570548" y="909264"/>
                </a:lnTo>
                <a:lnTo>
                  <a:pt x="561023" y="902910"/>
                </a:lnTo>
                <a:lnTo>
                  <a:pt x="552133" y="895921"/>
                </a:lnTo>
                <a:lnTo>
                  <a:pt x="543561" y="889249"/>
                </a:lnTo>
                <a:lnTo>
                  <a:pt x="534671" y="881942"/>
                </a:lnTo>
                <a:lnTo>
                  <a:pt x="526098" y="874952"/>
                </a:lnTo>
                <a:lnTo>
                  <a:pt x="517526" y="867328"/>
                </a:lnTo>
                <a:lnTo>
                  <a:pt x="508318" y="858750"/>
                </a:lnTo>
                <a:lnTo>
                  <a:pt x="499428" y="849854"/>
                </a:lnTo>
                <a:lnTo>
                  <a:pt x="490538" y="840958"/>
                </a:lnTo>
                <a:lnTo>
                  <a:pt x="481648" y="831427"/>
                </a:lnTo>
                <a:lnTo>
                  <a:pt x="473711" y="821896"/>
                </a:lnTo>
                <a:lnTo>
                  <a:pt x="465456" y="812047"/>
                </a:lnTo>
                <a:lnTo>
                  <a:pt x="457518" y="801881"/>
                </a:lnTo>
                <a:lnTo>
                  <a:pt x="449898" y="791714"/>
                </a:lnTo>
                <a:lnTo>
                  <a:pt x="442596" y="781548"/>
                </a:lnTo>
                <a:lnTo>
                  <a:pt x="435293" y="770746"/>
                </a:lnTo>
                <a:lnTo>
                  <a:pt x="428626" y="759944"/>
                </a:lnTo>
                <a:lnTo>
                  <a:pt x="421958" y="749142"/>
                </a:lnTo>
                <a:lnTo>
                  <a:pt x="415608" y="738023"/>
                </a:lnTo>
                <a:lnTo>
                  <a:pt x="409576" y="726585"/>
                </a:lnTo>
                <a:lnTo>
                  <a:pt x="403861" y="715148"/>
                </a:lnTo>
                <a:lnTo>
                  <a:pt x="398463" y="703393"/>
                </a:lnTo>
                <a:lnTo>
                  <a:pt x="393383" y="691638"/>
                </a:lnTo>
                <a:lnTo>
                  <a:pt x="388303" y="679566"/>
                </a:lnTo>
                <a:lnTo>
                  <a:pt x="383858" y="667493"/>
                </a:lnTo>
                <a:lnTo>
                  <a:pt x="379731" y="655420"/>
                </a:lnTo>
                <a:lnTo>
                  <a:pt x="375603" y="643030"/>
                </a:lnTo>
                <a:lnTo>
                  <a:pt x="372111" y="630322"/>
                </a:lnTo>
                <a:lnTo>
                  <a:pt x="368936" y="617614"/>
                </a:lnTo>
                <a:lnTo>
                  <a:pt x="365443" y="604588"/>
                </a:lnTo>
                <a:lnTo>
                  <a:pt x="362903" y="591880"/>
                </a:lnTo>
                <a:lnTo>
                  <a:pt x="360681" y="578854"/>
                </a:lnTo>
                <a:lnTo>
                  <a:pt x="358776" y="565828"/>
                </a:lnTo>
                <a:lnTo>
                  <a:pt x="357188" y="552485"/>
                </a:lnTo>
                <a:lnTo>
                  <a:pt x="355601" y="539141"/>
                </a:lnTo>
                <a:lnTo>
                  <a:pt x="354648" y="525480"/>
                </a:lnTo>
                <a:lnTo>
                  <a:pt x="354331" y="511819"/>
                </a:lnTo>
                <a:lnTo>
                  <a:pt x="354013" y="498475"/>
                </a:lnTo>
                <a:lnTo>
                  <a:pt x="354331" y="485449"/>
                </a:lnTo>
                <a:lnTo>
                  <a:pt x="354648" y="472741"/>
                </a:lnTo>
                <a:lnTo>
                  <a:pt x="355601" y="460033"/>
                </a:lnTo>
                <a:lnTo>
                  <a:pt x="356871" y="447643"/>
                </a:lnTo>
                <a:lnTo>
                  <a:pt x="358141" y="434935"/>
                </a:lnTo>
                <a:lnTo>
                  <a:pt x="360046" y="422544"/>
                </a:lnTo>
                <a:lnTo>
                  <a:pt x="361951" y="410472"/>
                </a:lnTo>
                <a:lnTo>
                  <a:pt x="364173" y="397763"/>
                </a:lnTo>
                <a:lnTo>
                  <a:pt x="366713" y="385691"/>
                </a:lnTo>
                <a:lnTo>
                  <a:pt x="369888" y="373936"/>
                </a:lnTo>
                <a:lnTo>
                  <a:pt x="373063" y="361863"/>
                </a:lnTo>
                <a:lnTo>
                  <a:pt x="376556" y="350108"/>
                </a:lnTo>
                <a:lnTo>
                  <a:pt x="380683" y="338671"/>
                </a:lnTo>
                <a:lnTo>
                  <a:pt x="384493" y="326916"/>
                </a:lnTo>
                <a:lnTo>
                  <a:pt x="388621" y="315796"/>
                </a:lnTo>
                <a:lnTo>
                  <a:pt x="393383" y="304359"/>
                </a:lnTo>
                <a:lnTo>
                  <a:pt x="398146" y="293239"/>
                </a:lnTo>
                <a:lnTo>
                  <a:pt x="403543" y="282755"/>
                </a:lnTo>
                <a:lnTo>
                  <a:pt x="408623" y="271636"/>
                </a:lnTo>
                <a:lnTo>
                  <a:pt x="414656" y="261151"/>
                </a:lnTo>
                <a:lnTo>
                  <a:pt x="420371" y="250667"/>
                </a:lnTo>
                <a:lnTo>
                  <a:pt x="426721" y="240183"/>
                </a:lnTo>
                <a:lnTo>
                  <a:pt x="432753" y="230017"/>
                </a:lnTo>
                <a:lnTo>
                  <a:pt x="439421" y="219850"/>
                </a:lnTo>
                <a:lnTo>
                  <a:pt x="446088" y="210001"/>
                </a:lnTo>
                <a:lnTo>
                  <a:pt x="453391" y="200153"/>
                </a:lnTo>
                <a:lnTo>
                  <a:pt x="460693" y="190939"/>
                </a:lnTo>
                <a:lnTo>
                  <a:pt x="467996" y="181408"/>
                </a:lnTo>
                <a:lnTo>
                  <a:pt x="475933" y="172195"/>
                </a:lnTo>
                <a:lnTo>
                  <a:pt x="483871" y="163299"/>
                </a:lnTo>
                <a:lnTo>
                  <a:pt x="491808" y="154403"/>
                </a:lnTo>
                <a:lnTo>
                  <a:pt x="500381" y="146143"/>
                </a:lnTo>
                <a:lnTo>
                  <a:pt x="508953" y="137565"/>
                </a:lnTo>
                <a:lnTo>
                  <a:pt x="517526" y="129305"/>
                </a:lnTo>
                <a:lnTo>
                  <a:pt x="526416" y="121680"/>
                </a:lnTo>
                <a:lnTo>
                  <a:pt x="535623" y="113738"/>
                </a:lnTo>
                <a:lnTo>
                  <a:pt x="545148" y="106113"/>
                </a:lnTo>
                <a:lnTo>
                  <a:pt x="554673" y="99123"/>
                </a:lnTo>
                <a:lnTo>
                  <a:pt x="564516" y="92134"/>
                </a:lnTo>
                <a:lnTo>
                  <a:pt x="574041" y="85462"/>
                </a:lnTo>
                <a:lnTo>
                  <a:pt x="584201" y="78473"/>
                </a:lnTo>
                <a:lnTo>
                  <a:pt x="594361" y="72119"/>
                </a:lnTo>
                <a:lnTo>
                  <a:pt x="604838" y="66082"/>
                </a:lnTo>
                <a:lnTo>
                  <a:pt x="615316" y="60046"/>
                </a:lnTo>
                <a:lnTo>
                  <a:pt x="625793" y="54645"/>
                </a:lnTo>
                <a:lnTo>
                  <a:pt x="636906" y="48926"/>
                </a:lnTo>
                <a:lnTo>
                  <a:pt x="647701" y="44161"/>
                </a:lnTo>
                <a:lnTo>
                  <a:pt x="658813" y="39395"/>
                </a:lnTo>
                <a:lnTo>
                  <a:pt x="670243" y="34630"/>
                </a:lnTo>
                <a:lnTo>
                  <a:pt x="681356" y="30182"/>
                </a:lnTo>
                <a:lnTo>
                  <a:pt x="693103" y="26052"/>
                </a:lnTo>
                <a:lnTo>
                  <a:pt x="704533" y="22239"/>
                </a:lnTo>
                <a:lnTo>
                  <a:pt x="716281" y="19062"/>
                </a:lnTo>
                <a:lnTo>
                  <a:pt x="728346" y="15568"/>
                </a:lnTo>
                <a:lnTo>
                  <a:pt x="740093" y="12708"/>
                </a:lnTo>
                <a:lnTo>
                  <a:pt x="752158" y="10167"/>
                </a:lnTo>
                <a:lnTo>
                  <a:pt x="764541" y="7625"/>
                </a:lnTo>
                <a:lnTo>
                  <a:pt x="776606" y="5719"/>
                </a:lnTo>
                <a:lnTo>
                  <a:pt x="788988" y="3813"/>
                </a:lnTo>
                <a:lnTo>
                  <a:pt x="801688" y="2542"/>
                </a:lnTo>
                <a:lnTo>
                  <a:pt x="814071" y="1271"/>
                </a:lnTo>
                <a:lnTo>
                  <a:pt x="826771" y="636"/>
                </a:lnTo>
                <a:lnTo>
                  <a:pt x="839471" y="0"/>
                </a:lnTo>
                <a:close/>
              </a:path>
            </a:pathLst>
          </a:custGeom>
          <a:solidFill>
            <a:schemeClr val="accent1"/>
          </a:solidFill>
          <a:ln>
            <a:noFill/>
          </a:ln>
          <a:extLst/>
        </p:spPr>
        <p:txBody>
          <a:bodyPr anchor="ctr">
            <a:scene3d>
              <a:camera prst="orthographicFront"/>
              <a:lightRig rig="threePt" dir="t"/>
            </a:scene3d>
            <a:sp3d contourW="12700">
              <a:contourClr>
                <a:srgbClr val="FFFFFF"/>
              </a:contourClr>
            </a:sp3d>
          </a:bodyPr>
          <a:lstStyle/>
          <a:p>
            <a:pPr algn="ctr" eaLnBrk="1" fontAlgn="auto" hangingPunct="1">
              <a:spcBef>
                <a:spcPts val="0"/>
              </a:spcBef>
              <a:spcAft>
                <a:spcPts val="0"/>
              </a:spcAft>
              <a:defRPr/>
            </a:pPr>
            <a:endParaRPr lang="zh-CN" altLang="en-US">
              <a:solidFill>
                <a:schemeClr val="bg1"/>
              </a:solidFill>
              <a:latin typeface="+mn-lt"/>
              <a:ea typeface="+mn-ea"/>
            </a:endParaRPr>
          </a:p>
        </p:txBody>
      </p:sp>
      <p:sp>
        <p:nvSpPr>
          <p:cNvPr id="4108" name="文本框 20"/>
          <p:cNvSpPr txBox="1">
            <a:spLocks noChangeArrowheads="1"/>
          </p:cNvSpPr>
          <p:nvPr/>
        </p:nvSpPr>
        <p:spPr bwMode="auto">
          <a:xfrm>
            <a:off x="7032625" y="4635501"/>
            <a:ext cx="181927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Light" panose="020B0502040204020203" pitchFamily="34" charset="-122"/>
              </a:defRPr>
            </a:lvl1pPr>
            <a:lvl2pPr marL="742950" indent="-285750">
              <a:defRPr>
                <a:solidFill>
                  <a:schemeClr val="tx1"/>
                </a:solidFill>
                <a:latin typeface="Arial" panose="020B0604020202020204" pitchFamily="34" charset="0"/>
                <a:ea typeface="微软雅黑 Light" panose="020B0502040204020203" pitchFamily="34" charset="-122"/>
              </a:defRPr>
            </a:lvl2pPr>
            <a:lvl3pPr marL="1143000" indent="-228600">
              <a:defRPr>
                <a:solidFill>
                  <a:schemeClr val="tx1"/>
                </a:solidFill>
                <a:latin typeface="Arial" panose="020B0604020202020204" pitchFamily="34" charset="0"/>
                <a:ea typeface="微软雅黑 Light" panose="020B0502040204020203" pitchFamily="34" charset="-122"/>
              </a:defRPr>
            </a:lvl3pPr>
            <a:lvl4pPr marL="1600200" indent="-228600">
              <a:defRPr>
                <a:solidFill>
                  <a:schemeClr val="tx1"/>
                </a:solidFill>
                <a:latin typeface="Arial" panose="020B0604020202020204" pitchFamily="34" charset="0"/>
                <a:ea typeface="微软雅黑 Light" panose="020B0502040204020203" pitchFamily="34" charset="-122"/>
              </a:defRPr>
            </a:lvl4pPr>
            <a:lvl5pPr marL="2057400" indent="-228600">
              <a:defRPr>
                <a:solidFill>
                  <a:schemeClr val="tx1"/>
                </a:solidFill>
                <a:latin typeface="Arial" panose="020B060402020202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9pPr>
          </a:lstStyle>
          <a:p>
            <a:pPr eaLnBrk="1" hangingPunct="1"/>
            <a:r>
              <a:rPr lang="zh-CN" altLang="en-US" dirty="0">
                <a:solidFill>
                  <a:schemeClr val="bg1"/>
                </a:solidFill>
              </a:rPr>
              <a:t>授课人：王尊亮</a:t>
            </a:r>
          </a:p>
        </p:txBody>
      </p:sp>
    </p:spTree>
  </p:cSld>
  <p:clrMapOvr>
    <a:masterClrMapping/>
  </p:clrMapOvr>
  <p:transition spd="slow">
    <p:blinds dir="vert"/>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0" kern="1800" dirty="0">
                <a:latin typeface="Times New Roman"/>
              </a:rPr>
              <a:t>10.1 Spring Data</a:t>
            </a:r>
            <a:r>
              <a:rPr lang="zh-CN" altLang="en-US" b="0" kern="1800" dirty="0">
                <a:latin typeface="Times New Roman"/>
              </a:rPr>
              <a:t>概述</a:t>
            </a:r>
          </a:p>
        </p:txBody>
      </p:sp>
      <p:sp>
        <p:nvSpPr>
          <p:cNvPr id="3" name="文本框 2"/>
          <p:cNvSpPr txBox="1"/>
          <p:nvPr/>
        </p:nvSpPr>
        <p:spPr>
          <a:xfrm>
            <a:off x="250370" y="1223784"/>
            <a:ext cx="11551105" cy="2092881"/>
          </a:xfrm>
          <a:prstGeom prst="rect">
            <a:avLst/>
          </a:prstGeom>
          <a:noFill/>
        </p:spPr>
        <p:txBody>
          <a:bodyPr wrap="square" rtlCol="0">
            <a:spAutoFit/>
          </a:bodyPr>
          <a:lstStyle/>
          <a:p>
            <a:pPr marL="109855">
              <a:lnSpc>
                <a:spcPct val="150000"/>
              </a:lnSpc>
              <a:spcBef>
                <a:spcPts val="400"/>
              </a:spcBef>
              <a:buClr>
                <a:schemeClr val="accent1"/>
              </a:buClr>
              <a:buSzPct val="68000"/>
            </a:pPr>
            <a:r>
              <a:rPr lang="en-US" altLang="zh-CN" sz="2000" dirty="0"/>
              <a:t>10.1.2  Spring Data</a:t>
            </a:r>
            <a:r>
              <a:rPr lang="zh-CN" altLang="en-US" sz="2000" dirty="0"/>
              <a:t>项目</a:t>
            </a:r>
            <a:endParaRPr lang="en-US" altLang="zh-CN" sz="2000" dirty="0"/>
          </a:p>
          <a:p>
            <a:pPr marL="109855">
              <a:lnSpc>
                <a:spcPct val="150000"/>
              </a:lnSpc>
              <a:spcBef>
                <a:spcPts val="400"/>
              </a:spcBef>
              <a:buClr>
                <a:schemeClr val="accent1"/>
              </a:buClr>
              <a:buSzPct val="68000"/>
            </a:pPr>
            <a:endParaRPr lang="en-US" altLang="zh-CN" sz="2000" dirty="0"/>
          </a:p>
          <a:p>
            <a:pPr marL="109855">
              <a:lnSpc>
                <a:spcPct val="150000"/>
              </a:lnSpc>
              <a:spcBef>
                <a:spcPts val="400"/>
              </a:spcBef>
              <a:buClr>
                <a:schemeClr val="accent1"/>
              </a:buClr>
              <a:buSzPct val="68000"/>
            </a:pPr>
            <a:endParaRPr lang="en-US" altLang="zh-CN" sz="2000" dirty="0"/>
          </a:p>
          <a:p>
            <a:pPr marL="109855">
              <a:lnSpc>
                <a:spcPct val="150000"/>
              </a:lnSpc>
              <a:spcBef>
                <a:spcPts val="400"/>
              </a:spcBef>
              <a:buClr>
                <a:schemeClr val="accent1"/>
              </a:buClr>
              <a:buSzPct val="68000"/>
            </a:pPr>
            <a:endParaRPr lang="en-US" altLang="zh-CN" sz="2000" dirty="0">
              <a:sym typeface="+mn-ea"/>
            </a:endParaRPr>
          </a:p>
        </p:txBody>
      </p:sp>
      <p:sp>
        <p:nvSpPr>
          <p:cNvPr id="4" name="矩形 3"/>
          <p:cNvSpPr/>
          <p:nvPr/>
        </p:nvSpPr>
        <p:spPr>
          <a:xfrm>
            <a:off x="576262" y="1812995"/>
            <a:ext cx="10782301" cy="1938992"/>
          </a:xfrm>
          <a:prstGeom prst="rect">
            <a:avLst/>
          </a:prstGeom>
        </p:spPr>
        <p:txBody>
          <a:bodyPr wrap="square">
            <a:spAutoFit/>
          </a:bodyPr>
          <a:lstStyle/>
          <a:p>
            <a:pPr lvl="1">
              <a:lnSpc>
                <a:spcPct val="150000"/>
              </a:lnSpc>
            </a:pPr>
            <a:r>
              <a:rPr lang="en-US" altLang="zh-CN" sz="2000" dirty="0"/>
              <a:t>Spring Data</a:t>
            </a:r>
            <a:r>
              <a:rPr lang="zh-CN" altLang="en-US" sz="2000" dirty="0"/>
              <a:t>项目是</a:t>
            </a:r>
            <a:r>
              <a:rPr lang="en-US" altLang="zh-CN" sz="2000" dirty="0"/>
              <a:t>Spring</a:t>
            </a:r>
            <a:r>
              <a:rPr lang="zh-CN" altLang="en-US" sz="2000" dirty="0"/>
              <a:t>用来</a:t>
            </a:r>
            <a:r>
              <a:rPr lang="zh-CN" altLang="en-US" sz="2000" dirty="0">
                <a:solidFill>
                  <a:srgbClr val="FF0000"/>
                </a:solidFill>
              </a:rPr>
              <a:t>解决数据访问问题</a:t>
            </a:r>
            <a:r>
              <a:rPr lang="zh-CN" altLang="en-US" sz="2000" dirty="0"/>
              <a:t>的一揽子解决方案。主要任务是为数据访问提供一个相似的、一致的、基于</a:t>
            </a:r>
            <a:r>
              <a:rPr lang="en-US" altLang="zh-CN" sz="2000" dirty="0"/>
              <a:t>Spring</a:t>
            </a:r>
            <a:r>
              <a:rPr lang="zh-CN" altLang="en-US" sz="2000" dirty="0"/>
              <a:t>的编程模型，同时又保留着下面各个数据存储的特征。支持关系型数据库（</a:t>
            </a:r>
            <a:r>
              <a:rPr lang="en-US" altLang="zh-CN" sz="2000" dirty="0"/>
              <a:t>SQL</a:t>
            </a:r>
            <a:r>
              <a:rPr lang="zh-CN" altLang="en-US" sz="2000" dirty="0"/>
              <a:t>）、非关系型数据库（</a:t>
            </a:r>
            <a:r>
              <a:rPr lang="en-US" altLang="zh-CN" sz="2000" dirty="0"/>
              <a:t>NoSQL</a:t>
            </a:r>
            <a:r>
              <a:rPr lang="zh-CN" altLang="en-US" sz="2000" dirty="0"/>
              <a:t>）、</a:t>
            </a:r>
            <a:r>
              <a:rPr lang="en-US" altLang="zh-CN" sz="2000" dirty="0"/>
              <a:t>Map-Reduce </a:t>
            </a:r>
            <a:r>
              <a:rPr lang="zh-CN" altLang="en-US" sz="2000" dirty="0"/>
              <a:t>框架、云数据服务等</a:t>
            </a:r>
          </a:p>
        </p:txBody>
      </p:sp>
      <p:pic>
        <p:nvPicPr>
          <p:cNvPr id="5" name="图片 4"/>
          <p:cNvPicPr>
            <a:picLocks noChangeAspect="1"/>
          </p:cNvPicPr>
          <p:nvPr/>
        </p:nvPicPr>
        <p:blipFill>
          <a:blip r:embed="rId2"/>
          <a:stretch>
            <a:fillRect/>
          </a:stretch>
        </p:blipFill>
        <p:spPr>
          <a:xfrm>
            <a:off x="4280631" y="3261298"/>
            <a:ext cx="3380952" cy="3771429"/>
          </a:xfrm>
          <a:prstGeom prst="rect">
            <a:avLst/>
          </a:prstGeom>
        </p:spPr>
      </p:pic>
      <p:pic>
        <p:nvPicPr>
          <p:cNvPr id="6" name="图片 5"/>
          <p:cNvPicPr>
            <a:picLocks noChangeAspect="1"/>
          </p:cNvPicPr>
          <p:nvPr/>
        </p:nvPicPr>
        <p:blipFill>
          <a:blip r:embed="rId3"/>
          <a:stretch>
            <a:fillRect/>
          </a:stretch>
        </p:blipFill>
        <p:spPr>
          <a:xfrm>
            <a:off x="8152115" y="3541336"/>
            <a:ext cx="3095238" cy="2914286"/>
          </a:xfrm>
          <a:prstGeom prst="rect">
            <a:avLst/>
          </a:prstGeom>
        </p:spPr>
      </p:pic>
      <p:pic>
        <p:nvPicPr>
          <p:cNvPr id="7" name="图片 6"/>
          <p:cNvPicPr>
            <a:picLocks noChangeAspect="1"/>
          </p:cNvPicPr>
          <p:nvPr/>
        </p:nvPicPr>
        <p:blipFill>
          <a:blip r:embed="rId4"/>
          <a:stretch>
            <a:fillRect/>
          </a:stretch>
        </p:blipFill>
        <p:spPr>
          <a:xfrm>
            <a:off x="540238" y="3918544"/>
            <a:ext cx="3428571" cy="2742857"/>
          </a:xfrm>
          <a:prstGeom prst="rect">
            <a:avLst/>
          </a:prstGeom>
        </p:spPr>
      </p:pic>
    </p:spTree>
    <p:extLst>
      <p:ext uri="{BB962C8B-B14F-4D97-AF65-F5344CB8AC3E}">
        <p14:creationId xmlns:p14="http://schemas.microsoft.com/office/powerpoint/2010/main" val="19080862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0" kern="1800" dirty="0">
                <a:latin typeface="Times New Roman"/>
              </a:rPr>
              <a:t>10.1 Spring Data</a:t>
            </a:r>
            <a:r>
              <a:rPr lang="zh-CN" altLang="en-US" b="0" kern="1800" dirty="0">
                <a:latin typeface="Times New Roman"/>
              </a:rPr>
              <a:t>概述</a:t>
            </a:r>
          </a:p>
        </p:txBody>
      </p:sp>
      <p:sp>
        <p:nvSpPr>
          <p:cNvPr id="3" name="文本框 2"/>
          <p:cNvSpPr txBox="1"/>
          <p:nvPr/>
        </p:nvSpPr>
        <p:spPr>
          <a:xfrm>
            <a:off x="250370" y="1223784"/>
            <a:ext cx="11551105" cy="2092881"/>
          </a:xfrm>
          <a:prstGeom prst="rect">
            <a:avLst/>
          </a:prstGeom>
          <a:noFill/>
        </p:spPr>
        <p:txBody>
          <a:bodyPr wrap="square" rtlCol="0">
            <a:spAutoFit/>
          </a:bodyPr>
          <a:lstStyle/>
          <a:p>
            <a:pPr marL="109855">
              <a:lnSpc>
                <a:spcPct val="150000"/>
              </a:lnSpc>
              <a:spcBef>
                <a:spcPts val="400"/>
              </a:spcBef>
              <a:buClr>
                <a:schemeClr val="accent1"/>
              </a:buClr>
              <a:buSzPct val="68000"/>
            </a:pPr>
            <a:r>
              <a:rPr lang="en-US" altLang="zh-CN" sz="2000" dirty="0"/>
              <a:t>10.1.2  Spring Data</a:t>
            </a:r>
            <a:r>
              <a:rPr lang="zh-CN" altLang="en-US" sz="2000" dirty="0"/>
              <a:t>项目</a:t>
            </a:r>
            <a:endParaRPr lang="en-US" altLang="zh-CN" sz="2000" dirty="0"/>
          </a:p>
          <a:p>
            <a:pPr marL="109855">
              <a:lnSpc>
                <a:spcPct val="150000"/>
              </a:lnSpc>
              <a:spcBef>
                <a:spcPts val="400"/>
              </a:spcBef>
              <a:buClr>
                <a:schemeClr val="accent1"/>
              </a:buClr>
              <a:buSzPct val="68000"/>
            </a:pPr>
            <a:endParaRPr lang="en-US" altLang="zh-CN" sz="2000" dirty="0"/>
          </a:p>
          <a:p>
            <a:pPr marL="109855">
              <a:lnSpc>
                <a:spcPct val="150000"/>
              </a:lnSpc>
              <a:spcBef>
                <a:spcPts val="400"/>
              </a:spcBef>
              <a:buClr>
                <a:schemeClr val="accent1"/>
              </a:buClr>
              <a:buSzPct val="68000"/>
            </a:pPr>
            <a:endParaRPr lang="en-US" altLang="zh-CN" sz="2000" dirty="0"/>
          </a:p>
          <a:p>
            <a:pPr marL="109855">
              <a:lnSpc>
                <a:spcPct val="150000"/>
              </a:lnSpc>
              <a:spcBef>
                <a:spcPts val="400"/>
              </a:spcBef>
              <a:buClr>
                <a:schemeClr val="accent1"/>
              </a:buClr>
              <a:buSzPct val="68000"/>
            </a:pPr>
            <a:endParaRPr lang="en-US" altLang="zh-CN" sz="2000" dirty="0">
              <a:sym typeface="+mn-ea"/>
            </a:endParaRPr>
          </a:p>
        </p:txBody>
      </p:sp>
      <p:sp>
        <p:nvSpPr>
          <p:cNvPr id="4" name="矩形 3"/>
          <p:cNvSpPr/>
          <p:nvPr/>
        </p:nvSpPr>
        <p:spPr>
          <a:xfrm>
            <a:off x="576262" y="1812995"/>
            <a:ext cx="10782301" cy="5293757"/>
          </a:xfrm>
          <a:prstGeom prst="rect">
            <a:avLst/>
          </a:prstGeom>
        </p:spPr>
        <p:txBody>
          <a:bodyPr wrap="square">
            <a:spAutoFit/>
          </a:bodyPr>
          <a:lstStyle/>
          <a:p>
            <a:pPr lvl="1">
              <a:lnSpc>
                <a:spcPct val="150000"/>
              </a:lnSpc>
            </a:pPr>
            <a:r>
              <a:rPr lang="en-US" altLang="zh-CN" sz="2000" dirty="0"/>
              <a:t>Spring Data</a:t>
            </a:r>
            <a:r>
              <a:rPr lang="zh-CN" altLang="en-US" sz="2000" dirty="0"/>
              <a:t>项目主要模块：</a:t>
            </a:r>
            <a:endParaRPr lang="en-US" altLang="zh-CN" sz="2000" dirty="0"/>
          </a:p>
          <a:p>
            <a:pPr marL="1257300" lvl="2" indent="-342900">
              <a:lnSpc>
                <a:spcPct val="150000"/>
              </a:lnSpc>
              <a:buFont typeface="Wingdings" panose="05000000000000000000" pitchFamily="2" charset="2"/>
              <a:buChar char="Ø"/>
            </a:pPr>
            <a:r>
              <a:rPr lang="en-US" altLang="zh-CN" sz="2000" dirty="0"/>
              <a:t>Spring Data Commons</a:t>
            </a:r>
          </a:p>
          <a:p>
            <a:pPr marL="1257300" lvl="2" indent="-342900">
              <a:lnSpc>
                <a:spcPct val="150000"/>
              </a:lnSpc>
              <a:buFont typeface="Wingdings" panose="05000000000000000000" pitchFamily="2" charset="2"/>
              <a:buChar char="Ø"/>
            </a:pPr>
            <a:r>
              <a:rPr lang="en-US" altLang="zh-CN" sz="2000" dirty="0">
                <a:solidFill>
                  <a:srgbClr val="FF0000"/>
                </a:solidFill>
              </a:rPr>
              <a:t>Spring Data JPA  </a:t>
            </a:r>
          </a:p>
          <a:p>
            <a:pPr marL="1257300" lvl="2" indent="-342900">
              <a:lnSpc>
                <a:spcPct val="150000"/>
              </a:lnSpc>
              <a:buFont typeface="Wingdings" panose="05000000000000000000" pitchFamily="2" charset="2"/>
              <a:buChar char="Ø"/>
            </a:pPr>
            <a:r>
              <a:rPr lang="en-US" altLang="zh-CN" sz="2000" dirty="0"/>
              <a:t>Spring Data JDBC</a:t>
            </a:r>
            <a:endParaRPr lang="zh-CN" altLang="en-US" sz="2000" dirty="0"/>
          </a:p>
          <a:p>
            <a:pPr marL="1257300" lvl="2" indent="-342900">
              <a:lnSpc>
                <a:spcPct val="150000"/>
              </a:lnSpc>
              <a:buFont typeface="Wingdings" panose="05000000000000000000" pitchFamily="2" charset="2"/>
              <a:buChar char="Ø"/>
            </a:pPr>
            <a:r>
              <a:rPr lang="en-US" altLang="zh-CN" sz="2000" dirty="0"/>
              <a:t>Spring Data MongoDB</a:t>
            </a:r>
            <a:endParaRPr lang="zh-CN" altLang="en-US" sz="2000" dirty="0"/>
          </a:p>
          <a:p>
            <a:pPr marL="1257300" lvl="2" indent="-342900">
              <a:lnSpc>
                <a:spcPct val="150000"/>
              </a:lnSpc>
              <a:buFont typeface="Wingdings" panose="05000000000000000000" pitchFamily="2" charset="2"/>
              <a:buChar char="Ø"/>
            </a:pPr>
            <a:r>
              <a:rPr lang="en-US" altLang="zh-CN" sz="2000" dirty="0">
                <a:solidFill>
                  <a:srgbClr val="FF0000"/>
                </a:solidFill>
              </a:rPr>
              <a:t>Spring Data REST</a:t>
            </a:r>
            <a:endParaRPr lang="zh-CN" altLang="en-US" sz="2000" dirty="0">
              <a:solidFill>
                <a:srgbClr val="FF0000"/>
              </a:solidFill>
            </a:endParaRPr>
          </a:p>
          <a:p>
            <a:pPr marL="1257300" lvl="2" indent="-342900">
              <a:lnSpc>
                <a:spcPct val="150000"/>
              </a:lnSpc>
              <a:buFont typeface="Wingdings" panose="05000000000000000000" pitchFamily="2" charset="2"/>
              <a:buChar char="Ø"/>
            </a:pPr>
            <a:r>
              <a:rPr lang="en-US" altLang="zh-CN" sz="2000" dirty="0"/>
              <a:t>Spring Data </a:t>
            </a:r>
            <a:r>
              <a:rPr lang="en-US" altLang="zh-CN" sz="2000" dirty="0" err="1"/>
              <a:t>Redis</a:t>
            </a:r>
            <a:endParaRPr lang="zh-CN" altLang="en-US" sz="2000" dirty="0"/>
          </a:p>
          <a:p>
            <a:pPr marL="1257300" lvl="2" indent="-342900">
              <a:lnSpc>
                <a:spcPct val="150000"/>
              </a:lnSpc>
              <a:buFont typeface="Wingdings" panose="05000000000000000000" pitchFamily="2" charset="2"/>
              <a:buChar char="Ø"/>
            </a:pPr>
            <a:r>
              <a:rPr lang="en-US" altLang="zh-CN" sz="2000" dirty="0"/>
              <a:t>Spring Data for Apache Cassandra</a:t>
            </a:r>
            <a:endParaRPr lang="zh-CN" altLang="en-US" sz="2000" dirty="0"/>
          </a:p>
          <a:p>
            <a:pPr marL="1257300" lvl="2" indent="-342900">
              <a:lnSpc>
                <a:spcPct val="150000"/>
              </a:lnSpc>
              <a:buFont typeface="Wingdings" panose="05000000000000000000" pitchFamily="2" charset="2"/>
              <a:buChar char="Ø"/>
            </a:pPr>
            <a:r>
              <a:rPr lang="en-US" altLang="zh-CN" sz="2000" dirty="0"/>
              <a:t>Spring Data for Apache </a:t>
            </a:r>
            <a:r>
              <a:rPr lang="en-US" altLang="zh-CN" sz="2000" dirty="0" err="1"/>
              <a:t>Solr</a:t>
            </a:r>
            <a:endParaRPr lang="en-US" altLang="zh-CN" sz="2000" dirty="0"/>
          </a:p>
          <a:p>
            <a:pPr marL="1257300" lvl="2" indent="-342900">
              <a:lnSpc>
                <a:spcPct val="150000"/>
              </a:lnSpc>
              <a:buFont typeface="Wingdings" panose="05000000000000000000" pitchFamily="2" charset="2"/>
              <a:buChar char="Ø"/>
            </a:pPr>
            <a:r>
              <a:rPr lang="en-US" altLang="zh-CN" sz="2000" dirty="0"/>
              <a:t>……</a:t>
            </a:r>
            <a:endParaRPr lang="zh-CN" altLang="en-US" sz="2000" dirty="0"/>
          </a:p>
          <a:p>
            <a:br>
              <a:rPr lang="zh-CN" altLang="en-US" dirty="0"/>
            </a:br>
            <a:endParaRPr lang="zh-CN" altLang="en-US" sz="2000" dirty="0"/>
          </a:p>
        </p:txBody>
      </p:sp>
    </p:spTree>
    <p:extLst>
      <p:ext uri="{BB962C8B-B14F-4D97-AF65-F5344CB8AC3E}">
        <p14:creationId xmlns:p14="http://schemas.microsoft.com/office/powerpoint/2010/main" val="10691014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0" kern="1800" dirty="0">
                <a:latin typeface="Times New Roman"/>
              </a:rPr>
              <a:t>10.2 Spring Data JPA</a:t>
            </a:r>
            <a:endParaRPr lang="zh-CN" altLang="en-US" b="0" kern="1800" dirty="0">
              <a:latin typeface="Times New Roman"/>
            </a:endParaRPr>
          </a:p>
        </p:txBody>
      </p:sp>
      <p:sp>
        <p:nvSpPr>
          <p:cNvPr id="3" name="文本框 2"/>
          <p:cNvSpPr txBox="1"/>
          <p:nvPr/>
        </p:nvSpPr>
        <p:spPr>
          <a:xfrm>
            <a:off x="250370" y="1223784"/>
            <a:ext cx="11551105" cy="2092881"/>
          </a:xfrm>
          <a:prstGeom prst="rect">
            <a:avLst/>
          </a:prstGeom>
          <a:noFill/>
        </p:spPr>
        <p:txBody>
          <a:bodyPr wrap="square" rtlCol="0">
            <a:spAutoFit/>
          </a:bodyPr>
          <a:lstStyle/>
          <a:p>
            <a:pPr marL="109855">
              <a:lnSpc>
                <a:spcPct val="150000"/>
              </a:lnSpc>
              <a:spcBef>
                <a:spcPts val="400"/>
              </a:spcBef>
              <a:buClr>
                <a:schemeClr val="accent1"/>
              </a:buClr>
              <a:buSzPct val="68000"/>
            </a:pPr>
            <a:r>
              <a:rPr lang="en-US" altLang="zh-CN" sz="2000" dirty="0"/>
              <a:t>10.2.1 Spring Data JPA HelloWorld</a:t>
            </a:r>
          </a:p>
          <a:p>
            <a:pPr marL="109855">
              <a:lnSpc>
                <a:spcPct val="150000"/>
              </a:lnSpc>
              <a:spcBef>
                <a:spcPts val="400"/>
              </a:spcBef>
              <a:buClr>
                <a:schemeClr val="accent1"/>
              </a:buClr>
              <a:buSzPct val="68000"/>
            </a:pPr>
            <a:endParaRPr lang="en-US" altLang="zh-CN" sz="2000" dirty="0"/>
          </a:p>
          <a:p>
            <a:pPr marL="109855">
              <a:lnSpc>
                <a:spcPct val="150000"/>
              </a:lnSpc>
              <a:spcBef>
                <a:spcPts val="400"/>
              </a:spcBef>
              <a:buClr>
                <a:schemeClr val="accent1"/>
              </a:buClr>
              <a:buSzPct val="68000"/>
            </a:pPr>
            <a:endParaRPr lang="en-US" altLang="zh-CN" sz="2000" dirty="0"/>
          </a:p>
          <a:p>
            <a:pPr marL="109855">
              <a:lnSpc>
                <a:spcPct val="150000"/>
              </a:lnSpc>
              <a:spcBef>
                <a:spcPts val="400"/>
              </a:spcBef>
              <a:buClr>
                <a:schemeClr val="accent1"/>
              </a:buClr>
              <a:buSzPct val="68000"/>
            </a:pPr>
            <a:endParaRPr lang="en-US" altLang="zh-CN" sz="2000" dirty="0">
              <a:sym typeface="+mn-ea"/>
            </a:endParaRPr>
          </a:p>
        </p:txBody>
      </p:sp>
      <p:sp>
        <p:nvSpPr>
          <p:cNvPr id="4" name="矩形 3"/>
          <p:cNvSpPr/>
          <p:nvPr/>
        </p:nvSpPr>
        <p:spPr>
          <a:xfrm>
            <a:off x="576262" y="1812995"/>
            <a:ext cx="10782301" cy="3447098"/>
          </a:xfrm>
          <a:prstGeom prst="rect">
            <a:avLst/>
          </a:prstGeom>
        </p:spPr>
        <p:txBody>
          <a:bodyPr wrap="square">
            <a:spAutoFit/>
          </a:bodyPr>
          <a:lstStyle/>
          <a:p>
            <a:pPr lvl="1">
              <a:lnSpc>
                <a:spcPct val="150000"/>
              </a:lnSpc>
            </a:pPr>
            <a:r>
              <a:rPr lang="en-US" altLang="zh-CN" sz="2000" dirty="0"/>
              <a:t>JPA</a:t>
            </a:r>
            <a:r>
              <a:rPr lang="zh-CN" altLang="en-US" sz="2000" dirty="0"/>
              <a:t>：</a:t>
            </a:r>
            <a:r>
              <a:rPr lang="en-US" altLang="zh-CN" sz="2000" dirty="0"/>
              <a:t> </a:t>
            </a:r>
            <a:r>
              <a:rPr lang="zh-CN" altLang="en-US" sz="2000" dirty="0"/>
              <a:t>是</a:t>
            </a:r>
            <a:r>
              <a:rPr lang="en-US" altLang="zh-CN" sz="2000" dirty="0">
                <a:solidFill>
                  <a:srgbClr val="FF0000"/>
                </a:solidFill>
              </a:rPr>
              <a:t>J</a:t>
            </a:r>
            <a:r>
              <a:rPr lang="en-US" altLang="zh-CN" sz="2000" dirty="0"/>
              <a:t>ava </a:t>
            </a:r>
            <a:r>
              <a:rPr lang="en-US" altLang="zh-CN" sz="2000" dirty="0">
                <a:solidFill>
                  <a:srgbClr val="FF0000"/>
                </a:solidFill>
              </a:rPr>
              <a:t>P</a:t>
            </a:r>
            <a:r>
              <a:rPr lang="en-US" altLang="zh-CN" sz="2000" dirty="0"/>
              <a:t>ersistence </a:t>
            </a:r>
            <a:r>
              <a:rPr lang="en-US" altLang="zh-CN" sz="2000" dirty="0">
                <a:solidFill>
                  <a:srgbClr val="FF0000"/>
                </a:solidFill>
              </a:rPr>
              <a:t>A</a:t>
            </a:r>
            <a:r>
              <a:rPr lang="en-US" altLang="zh-CN" sz="2000" dirty="0"/>
              <a:t>PI</a:t>
            </a:r>
            <a:r>
              <a:rPr lang="zh-CN" altLang="en-US" sz="2000" dirty="0"/>
              <a:t>（</a:t>
            </a:r>
            <a:r>
              <a:rPr lang="en-US" altLang="zh-CN" sz="2000" dirty="0"/>
              <a:t> Java</a:t>
            </a:r>
            <a:r>
              <a:rPr lang="zh-CN" altLang="en-US" sz="2000" dirty="0"/>
              <a:t>持久化</a:t>
            </a:r>
            <a:r>
              <a:rPr lang="en-US" altLang="zh-CN" sz="2000" dirty="0"/>
              <a:t>API </a:t>
            </a:r>
            <a:r>
              <a:rPr lang="zh-CN" altLang="en-US" sz="2000" dirty="0"/>
              <a:t>）的简称，它是</a:t>
            </a:r>
            <a:r>
              <a:rPr lang="en-US" altLang="zh-CN" sz="2000" dirty="0"/>
              <a:t>JCP</a:t>
            </a:r>
            <a:r>
              <a:rPr lang="zh-CN" altLang="en-US" sz="2000" dirty="0"/>
              <a:t>发布的一个基于</a:t>
            </a:r>
            <a:r>
              <a:rPr lang="en-US" altLang="zh-CN" sz="2000" dirty="0"/>
              <a:t>ORM</a:t>
            </a:r>
            <a:r>
              <a:rPr lang="zh-CN" altLang="en-US" sz="2000" dirty="0"/>
              <a:t>实现对象持久化的标准规范。 </a:t>
            </a:r>
            <a:endParaRPr lang="en-US" altLang="zh-CN" sz="2000" dirty="0"/>
          </a:p>
          <a:p>
            <a:pPr lvl="1">
              <a:lnSpc>
                <a:spcPct val="150000"/>
              </a:lnSpc>
            </a:pPr>
            <a:endParaRPr lang="en-US" altLang="zh-CN" sz="2000" dirty="0"/>
          </a:p>
          <a:p>
            <a:pPr lvl="1">
              <a:lnSpc>
                <a:spcPct val="150000"/>
              </a:lnSpc>
            </a:pPr>
            <a:r>
              <a:rPr lang="en-US" altLang="zh-CN" sz="2000" dirty="0"/>
              <a:t>Spring Data</a:t>
            </a:r>
            <a:r>
              <a:rPr lang="zh-CN" altLang="en-US" sz="2000" dirty="0"/>
              <a:t> </a:t>
            </a:r>
            <a:r>
              <a:rPr lang="en-US" altLang="zh-CN" sz="2000" dirty="0"/>
              <a:t>JPA</a:t>
            </a:r>
            <a:r>
              <a:rPr lang="zh-CN" altLang="en-US" sz="2000" dirty="0"/>
              <a:t>：</a:t>
            </a:r>
            <a:r>
              <a:rPr lang="zh-CN" altLang="sv-SE" sz="2000" dirty="0"/>
              <a:t>是</a:t>
            </a:r>
            <a:r>
              <a:rPr lang="en-US" altLang="zh-CN" sz="2000" dirty="0"/>
              <a:t>S</a:t>
            </a:r>
            <a:r>
              <a:rPr lang="sv-SE" altLang="zh-CN" sz="2000" dirty="0" err="1"/>
              <a:t>pring</a:t>
            </a:r>
            <a:r>
              <a:rPr lang="zh-CN" altLang="sv-SE" sz="2000" dirty="0"/>
              <a:t>封装的一套</a:t>
            </a:r>
            <a:r>
              <a:rPr lang="zh-CN" altLang="en-US" sz="2000" dirty="0"/>
              <a:t>符合</a:t>
            </a:r>
            <a:r>
              <a:rPr lang="en-US" altLang="zh-CN" sz="2000" dirty="0"/>
              <a:t>JPA</a:t>
            </a:r>
            <a:r>
              <a:rPr lang="zh-CN" altLang="en-US" sz="2000" dirty="0"/>
              <a:t>规范的</a:t>
            </a:r>
            <a:r>
              <a:rPr lang="zh-CN" altLang="sv-SE" sz="2000" dirty="0"/>
              <a:t>应用框架</a:t>
            </a:r>
            <a:r>
              <a:rPr lang="zh-CN" altLang="en-US" sz="2000" dirty="0"/>
              <a:t>，</a:t>
            </a:r>
            <a:r>
              <a:rPr lang="zh-CN" altLang="sv-SE" sz="2000" dirty="0"/>
              <a:t>可以使开发者使用极简的代码实现对数据库的访问和操作。它提供了包括增删改查等在内的基本功能，且易于扩展。</a:t>
            </a:r>
            <a:endParaRPr lang="en-US" altLang="zh-CN" sz="2000" dirty="0"/>
          </a:p>
          <a:p>
            <a:br>
              <a:rPr lang="zh-CN" altLang="en-US" dirty="0"/>
            </a:br>
            <a:endParaRPr lang="zh-CN" altLang="en-US" sz="2000" dirty="0"/>
          </a:p>
        </p:txBody>
      </p:sp>
    </p:spTree>
    <p:extLst>
      <p:ext uri="{BB962C8B-B14F-4D97-AF65-F5344CB8AC3E}">
        <p14:creationId xmlns:p14="http://schemas.microsoft.com/office/powerpoint/2010/main" val="13924133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0" kern="1800" dirty="0">
                <a:latin typeface="Times New Roman"/>
              </a:rPr>
              <a:t>10.2 Spring Data JPA</a:t>
            </a:r>
            <a:endParaRPr lang="zh-CN" altLang="en-US" b="0" kern="1800" dirty="0">
              <a:latin typeface="Times New Roman"/>
            </a:endParaRPr>
          </a:p>
        </p:txBody>
      </p:sp>
      <p:sp>
        <p:nvSpPr>
          <p:cNvPr id="3" name="文本框 2"/>
          <p:cNvSpPr txBox="1"/>
          <p:nvPr/>
        </p:nvSpPr>
        <p:spPr>
          <a:xfrm>
            <a:off x="250370" y="1223784"/>
            <a:ext cx="11551105" cy="2092881"/>
          </a:xfrm>
          <a:prstGeom prst="rect">
            <a:avLst/>
          </a:prstGeom>
          <a:noFill/>
        </p:spPr>
        <p:txBody>
          <a:bodyPr wrap="square" rtlCol="0">
            <a:spAutoFit/>
          </a:bodyPr>
          <a:lstStyle/>
          <a:p>
            <a:pPr marL="109855">
              <a:lnSpc>
                <a:spcPct val="150000"/>
              </a:lnSpc>
              <a:spcBef>
                <a:spcPts val="400"/>
              </a:spcBef>
              <a:buClr>
                <a:schemeClr val="accent1"/>
              </a:buClr>
              <a:buSzPct val="68000"/>
            </a:pPr>
            <a:r>
              <a:rPr lang="en-US" altLang="zh-CN" sz="2000" dirty="0"/>
              <a:t>10.2.1 Spring Data JPA HelloWorld</a:t>
            </a:r>
          </a:p>
          <a:p>
            <a:pPr marL="109855">
              <a:lnSpc>
                <a:spcPct val="150000"/>
              </a:lnSpc>
              <a:spcBef>
                <a:spcPts val="400"/>
              </a:spcBef>
              <a:buClr>
                <a:schemeClr val="accent1"/>
              </a:buClr>
              <a:buSzPct val="68000"/>
            </a:pPr>
            <a:endParaRPr lang="en-US" altLang="zh-CN" sz="2000" dirty="0"/>
          </a:p>
          <a:p>
            <a:pPr marL="109855">
              <a:lnSpc>
                <a:spcPct val="150000"/>
              </a:lnSpc>
              <a:spcBef>
                <a:spcPts val="400"/>
              </a:spcBef>
              <a:buClr>
                <a:schemeClr val="accent1"/>
              </a:buClr>
              <a:buSzPct val="68000"/>
            </a:pPr>
            <a:endParaRPr lang="en-US" altLang="zh-CN" sz="2000" dirty="0"/>
          </a:p>
          <a:p>
            <a:pPr marL="109855">
              <a:lnSpc>
                <a:spcPct val="150000"/>
              </a:lnSpc>
              <a:spcBef>
                <a:spcPts val="400"/>
              </a:spcBef>
              <a:buClr>
                <a:schemeClr val="accent1"/>
              </a:buClr>
              <a:buSzPct val="68000"/>
            </a:pPr>
            <a:endParaRPr lang="en-US" altLang="zh-CN" sz="2000" dirty="0">
              <a:sym typeface="+mn-ea"/>
            </a:endParaRPr>
          </a:p>
        </p:txBody>
      </p:sp>
      <p:sp>
        <p:nvSpPr>
          <p:cNvPr id="4" name="矩形 3"/>
          <p:cNvSpPr/>
          <p:nvPr/>
        </p:nvSpPr>
        <p:spPr>
          <a:xfrm>
            <a:off x="576263" y="1812995"/>
            <a:ext cx="3699176" cy="3908762"/>
          </a:xfrm>
          <a:prstGeom prst="rect">
            <a:avLst/>
          </a:prstGeom>
        </p:spPr>
        <p:txBody>
          <a:bodyPr wrap="square">
            <a:spAutoFit/>
          </a:bodyPr>
          <a:lstStyle/>
          <a:p>
            <a:pPr lvl="1">
              <a:lnSpc>
                <a:spcPct val="150000"/>
              </a:lnSpc>
            </a:pPr>
            <a:r>
              <a:rPr lang="zh-CN" altLang="en-US" sz="2000" dirty="0"/>
              <a:t>示例程序：</a:t>
            </a:r>
            <a:endParaRPr lang="en-US" altLang="zh-CN" sz="2000" dirty="0"/>
          </a:p>
          <a:p>
            <a:pPr lvl="1">
              <a:lnSpc>
                <a:spcPct val="150000"/>
              </a:lnSpc>
            </a:pPr>
            <a:r>
              <a:rPr lang="zh-CN" altLang="en-US" sz="2000" dirty="0"/>
              <a:t>创建</a:t>
            </a:r>
            <a:r>
              <a:rPr lang="en-US" altLang="zh-CN" sz="2000" dirty="0"/>
              <a:t>spring boot</a:t>
            </a:r>
            <a:r>
              <a:rPr lang="zh-CN" altLang="en-US" sz="2000" dirty="0"/>
              <a:t>项目</a:t>
            </a:r>
            <a:r>
              <a:rPr lang="en-US" altLang="zh-CN" sz="2000" dirty="0"/>
              <a:t>ch10_1</a:t>
            </a:r>
          </a:p>
          <a:p>
            <a:pPr lvl="1">
              <a:lnSpc>
                <a:spcPct val="150000"/>
              </a:lnSpc>
            </a:pPr>
            <a:r>
              <a:rPr lang="zh-CN" altLang="en-US" sz="2000" dirty="0"/>
              <a:t>勾选引入</a:t>
            </a:r>
            <a:r>
              <a:rPr lang="en-US" altLang="zh-CN" sz="2000" dirty="0"/>
              <a:t>SQL</a:t>
            </a:r>
            <a:r>
              <a:rPr lang="zh-CN" altLang="en-US" sz="2000" dirty="0"/>
              <a:t>栏目下的</a:t>
            </a:r>
            <a:endParaRPr lang="en-US" altLang="zh-CN" sz="2000" dirty="0"/>
          </a:p>
          <a:p>
            <a:pPr lvl="1">
              <a:lnSpc>
                <a:spcPct val="150000"/>
              </a:lnSpc>
            </a:pPr>
            <a:r>
              <a:rPr lang="en-US" altLang="zh-CN" sz="2000" dirty="0">
                <a:solidFill>
                  <a:srgbClr val="FF0000"/>
                </a:solidFill>
              </a:rPr>
              <a:t>Spring Data JPA</a:t>
            </a:r>
            <a:r>
              <a:rPr lang="zh-CN" altLang="en-US" sz="2000" dirty="0"/>
              <a:t>和</a:t>
            </a:r>
            <a:endParaRPr lang="en-US" altLang="zh-CN" sz="2000" dirty="0"/>
          </a:p>
          <a:p>
            <a:pPr lvl="1">
              <a:lnSpc>
                <a:spcPct val="150000"/>
              </a:lnSpc>
            </a:pPr>
            <a:r>
              <a:rPr lang="en-US" altLang="zh-CN" sz="2000" dirty="0">
                <a:solidFill>
                  <a:srgbClr val="FF0000"/>
                </a:solidFill>
              </a:rPr>
              <a:t>H2</a:t>
            </a:r>
            <a:r>
              <a:rPr lang="zh-CN" altLang="en-US" sz="2000" dirty="0">
                <a:solidFill>
                  <a:srgbClr val="FF0000"/>
                </a:solidFill>
              </a:rPr>
              <a:t> </a:t>
            </a:r>
            <a:r>
              <a:rPr lang="en-US" altLang="zh-CN" sz="2000" dirty="0">
                <a:solidFill>
                  <a:srgbClr val="FF0000"/>
                </a:solidFill>
              </a:rPr>
              <a:t>Database</a:t>
            </a:r>
            <a:r>
              <a:rPr lang="zh-CN" altLang="en-US" sz="2000" dirty="0"/>
              <a:t>以及</a:t>
            </a:r>
            <a:endParaRPr lang="en-US" altLang="zh-CN" sz="2000" dirty="0"/>
          </a:p>
          <a:p>
            <a:pPr lvl="1">
              <a:lnSpc>
                <a:spcPct val="150000"/>
              </a:lnSpc>
            </a:pPr>
            <a:r>
              <a:rPr lang="en-US" altLang="zh-CN" sz="2000" dirty="0"/>
              <a:t>Web</a:t>
            </a:r>
            <a:r>
              <a:rPr lang="zh-CN" altLang="en-US" sz="2000" dirty="0"/>
              <a:t>下面的</a:t>
            </a:r>
            <a:r>
              <a:rPr lang="en-US" altLang="zh-CN" sz="2000" dirty="0">
                <a:solidFill>
                  <a:srgbClr val="FF0000"/>
                </a:solidFill>
              </a:rPr>
              <a:t>Spring Web</a:t>
            </a:r>
          </a:p>
          <a:p>
            <a:br>
              <a:rPr lang="zh-CN" altLang="en-US" dirty="0"/>
            </a:br>
            <a:endParaRPr lang="zh-CN" altLang="en-US" sz="2000" dirty="0"/>
          </a:p>
        </p:txBody>
      </p:sp>
      <p:pic>
        <p:nvPicPr>
          <p:cNvPr id="7" name="图片 6">
            <a:extLst>
              <a:ext uri="{FF2B5EF4-FFF2-40B4-BE49-F238E27FC236}">
                <a16:creationId xmlns:a16="http://schemas.microsoft.com/office/drawing/2014/main" id="{DC178B7C-471B-224C-B7E8-190302D83FEE}"/>
              </a:ext>
            </a:extLst>
          </p:cNvPr>
          <p:cNvPicPr>
            <a:picLocks noChangeAspect="1"/>
          </p:cNvPicPr>
          <p:nvPr/>
        </p:nvPicPr>
        <p:blipFill>
          <a:blip r:embed="rId2"/>
          <a:stretch>
            <a:fillRect/>
          </a:stretch>
        </p:blipFill>
        <p:spPr>
          <a:xfrm>
            <a:off x="3768368" y="1705232"/>
            <a:ext cx="8423632" cy="4683211"/>
          </a:xfrm>
          <a:prstGeom prst="rect">
            <a:avLst/>
          </a:prstGeom>
        </p:spPr>
      </p:pic>
    </p:spTree>
    <p:extLst>
      <p:ext uri="{BB962C8B-B14F-4D97-AF65-F5344CB8AC3E}">
        <p14:creationId xmlns:p14="http://schemas.microsoft.com/office/powerpoint/2010/main" val="23595641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0" kern="1800" dirty="0">
                <a:latin typeface="Times New Roman"/>
              </a:rPr>
              <a:t>10.2 Spring Data JPA</a:t>
            </a:r>
            <a:endParaRPr lang="zh-CN" altLang="en-US" b="0" kern="1800" dirty="0">
              <a:latin typeface="Times New Roman"/>
            </a:endParaRPr>
          </a:p>
        </p:txBody>
      </p:sp>
      <p:sp>
        <p:nvSpPr>
          <p:cNvPr id="3" name="文本框 2"/>
          <p:cNvSpPr txBox="1"/>
          <p:nvPr/>
        </p:nvSpPr>
        <p:spPr>
          <a:xfrm>
            <a:off x="250370" y="1223784"/>
            <a:ext cx="11551105" cy="2092881"/>
          </a:xfrm>
          <a:prstGeom prst="rect">
            <a:avLst/>
          </a:prstGeom>
          <a:noFill/>
        </p:spPr>
        <p:txBody>
          <a:bodyPr wrap="square" rtlCol="0">
            <a:spAutoFit/>
          </a:bodyPr>
          <a:lstStyle/>
          <a:p>
            <a:pPr marL="109855">
              <a:lnSpc>
                <a:spcPct val="150000"/>
              </a:lnSpc>
              <a:spcBef>
                <a:spcPts val="400"/>
              </a:spcBef>
              <a:buClr>
                <a:schemeClr val="accent1"/>
              </a:buClr>
              <a:buSzPct val="68000"/>
            </a:pPr>
            <a:r>
              <a:rPr lang="en-US" altLang="zh-CN" sz="2000" dirty="0"/>
              <a:t>10.2.1 Spring Data JPA HelloWorld</a:t>
            </a:r>
          </a:p>
          <a:p>
            <a:pPr marL="109855">
              <a:lnSpc>
                <a:spcPct val="150000"/>
              </a:lnSpc>
              <a:spcBef>
                <a:spcPts val="400"/>
              </a:spcBef>
              <a:buClr>
                <a:schemeClr val="accent1"/>
              </a:buClr>
              <a:buSzPct val="68000"/>
            </a:pPr>
            <a:endParaRPr lang="en-US" altLang="zh-CN" sz="2000" dirty="0"/>
          </a:p>
          <a:p>
            <a:pPr marL="109855">
              <a:lnSpc>
                <a:spcPct val="150000"/>
              </a:lnSpc>
              <a:spcBef>
                <a:spcPts val="400"/>
              </a:spcBef>
              <a:buClr>
                <a:schemeClr val="accent1"/>
              </a:buClr>
              <a:buSzPct val="68000"/>
            </a:pPr>
            <a:endParaRPr lang="en-US" altLang="zh-CN" sz="2000" dirty="0"/>
          </a:p>
          <a:p>
            <a:pPr marL="109855">
              <a:lnSpc>
                <a:spcPct val="150000"/>
              </a:lnSpc>
              <a:spcBef>
                <a:spcPts val="400"/>
              </a:spcBef>
              <a:buClr>
                <a:schemeClr val="accent1"/>
              </a:buClr>
              <a:buSzPct val="68000"/>
            </a:pPr>
            <a:endParaRPr lang="en-US" altLang="zh-CN" sz="2000" dirty="0">
              <a:sym typeface="+mn-ea"/>
            </a:endParaRPr>
          </a:p>
        </p:txBody>
      </p:sp>
      <p:sp>
        <p:nvSpPr>
          <p:cNvPr id="4" name="矩形 3"/>
          <p:cNvSpPr/>
          <p:nvPr/>
        </p:nvSpPr>
        <p:spPr>
          <a:xfrm>
            <a:off x="576262" y="1812995"/>
            <a:ext cx="3881843" cy="2400657"/>
          </a:xfrm>
          <a:prstGeom prst="rect">
            <a:avLst/>
          </a:prstGeom>
        </p:spPr>
        <p:txBody>
          <a:bodyPr wrap="square">
            <a:spAutoFit/>
          </a:bodyPr>
          <a:lstStyle/>
          <a:p>
            <a:pPr lvl="1">
              <a:lnSpc>
                <a:spcPct val="150000"/>
              </a:lnSpc>
            </a:pPr>
            <a:r>
              <a:rPr lang="zh-CN" altLang="en-US" sz="2000" dirty="0"/>
              <a:t>示例程序：</a:t>
            </a:r>
            <a:endParaRPr lang="en-US" altLang="zh-CN" sz="2000" dirty="0"/>
          </a:p>
          <a:p>
            <a:pPr lvl="1">
              <a:lnSpc>
                <a:spcPct val="150000"/>
              </a:lnSpc>
            </a:pPr>
            <a:endParaRPr lang="en-US" altLang="zh-CN" sz="2000" dirty="0"/>
          </a:p>
          <a:p>
            <a:pPr>
              <a:lnSpc>
                <a:spcPct val="150000"/>
              </a:lnSpc>
            </a:pPr>
            <a:r>
              <a:rPr lang="zh-CN" altLang="en-US" sz="2000" dirty="0"/>
              <a:t>创建项目成功后观察</a:t>
            </a:r>
            <a:r>
              <a:rPr lang="en-US" altLang="zh-CN" sz="2000" dirty="0"/>
              <a:t>pom.xml</a:t>
            </a:r>
            <a:r>
              <a:rPr lang="zh-CN" altLang="en-US" sz="2000" dirty="0"/>
              <a:t>可以看到引入了右侧的依赖</a:t>
            </a:r>
            <a:br>
              <a:rPr lang="zh-CN" altLang="en-US" dirty="0"/>
            </a:br>
            <a:endParaRPr lang="zh-CN" altLang="en-US" sz="2000" dirty="0"/>
          </a:p>
        </p:txBody>
      </p:sp>
      <p:pic>
        <p:nvPicPr>
          <p:cNvPr id="5" name="图片 4">
            <a:extLst>
              <a:ext uri="{FF2B5EF4-FFF2-40B4-BE49-F238E27FC236}">
                <a16:creationId xmlns:a16="http://schemas.microsoft.com/office/drawing/2014/main" id="{2B675C95-4162-074B-9270-BB1C83EB38B3}"/>
              </a:ext>
            </a:extLst>
          </p:cNvPr>
          <p:cNvPicPr>
            <a:picLocks noChangeAspect="1"/>
          </p:cNvPicPr>
          <p:nvPr/>
        </p:nvPicPr>
        <p:blipFill>
          <a:blip r:embed="rId2"/>
          <a:stretch>
            <a:fillRect/>
          </a:stretch>
        </p:blipFill>
        <p:spPr>
          <a:xfrm>
            <a:off x="4458105" y="1273603"/>
            <a:ext cx="7372621" cy="5634216"/>
          </a:xfrm>
          <a:prstGeom prst="rect">
            <a:avLst/>
          </a:prstGeom>
        </p:spPr>
      </p:pic>
    </p:spTree>
    <p:extLst>
      <p:ext uri="{BB962C8B-B14F-4D97-AF65-F5344CB8AC3E}">
        <p14:creationId xmlns:p14="http://schemas.microsoft.com/office/powerpoint/2010/main" val="25357691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0" kern="1800" dirty="0">
                <a:latin typeface="Times New Roman"/>
              </a:rPr>
              <a:t>10.2 Spring Data JPA</a:t>
            </a:r>
            <a:endParaRPr lang="zh-CN" altLang="en-US" b="0" kern="1800" dirty="0">
              <a:latin typeface="Times New Roman"/>
            </a:endParaRPr>
          </a:p>
        </p:txBody>
      </p:sp>
      <p:sp>
        <p:nvSpPr>
          <p:cNvPr id="3" name="文本框 2"/>
          <p:cNvSpPr txBox="1"/>
          <p:nvPr/>
        </p:nvSpPr>
        <p:spPr>
          <a:xfrm>
            <a:off x="250370" y="1223784"/>
            <a:ext cx="11551105" cy="2092881"/>
          </a:xfrm>
          <a:prstGeom prst="rect">
            <a:avLst/>
          </a:prstGeom>
          <a:noFill/>
        </p:spPr>
        <p:txBody>
          <a:bodyPr wrap="square" rtlCol="0">
            <a:spAutoFit/>
          </a:bodyPr>
          <a:lstStyle/>
          <a:p>
            <a:pPr marL="109855">
              <a:lnSpc>
                <a:spcPct val="150000"/>
              </a:lnSpc>
              <a:spcBef>
                <a:spcPts val="400"/>
              </a:spcBef>
              <a:buClr>
                <a:schemeClr val="accent1"/>
              </a:buClr>
              <a:buSzPct val="68000"/>
            </a:pPr>
            <a:r>
              <a:rPr lang="en-US" altLang="zh-CN" sz="2000" dirty="0"/>
              <a:t>10.2.1 Spring Data JPA HelloWorld</a:t>
            </a:r>
          </a:p>
          <a:p>
            <a:pPr marL="109855">
              <a:lnSpc>
                <a:spcPct val="150000"/>
              </a:lnSpc>
              <a:spcBef>
                <a:spcPts val="400"/>
              </a:spcBef>
              <a:buClr>
                <a:schemeClr val="accent1"/>
              </a:buClr>
              <a:buSzPct val="68000"/>
            </a:pPr>
            <a:endParaRPr lang="en-US" altLang="zh-CN" sz="2000" dirty="0"/>
          </a:p>
          <a:p>
            <a:pPr marL="109855">
              <a:lnSpc>
                <a:spcPct val="150000"/>
              </a:lnSpc>
              <a:spcBef>
                <a:spcPts val="400"/>
              </a:spcBef>
              <a:buClr>
                <a:schemeClr val="accent1"/>
              </a:buClr>
              <a:buSzPct val="68000"/>
            </a:pPr>
            <a:endParaRPr lang="en-US" altLang="zh-CN" sz="2000" dirty="0"/>
          </a:p>
          <a:p>
            <a:pPr marL="109855">
              <a:lnSpc>
                <a:spcPct val="150000"/>
              </a:lnSpc>
              <a:spcBef>
                <a:spcPts val="400"/>
              </a:spcBef>
              <a:buClr>
                <a:schemeClr val="accent1"/>
              </a:buClr>
              <a:buSzPct val="68000"/>
            </a:pPr>
            <a:endParaRPr lang="en-US" altLang="zh-CN" sz="2000" dirty="0">
              <a:sym typeface="+mn-ea"/>
            </a:endParaRPr>
          </a:p>
        </p:txBody>
      </p:sp>
      <p:sp>
        <p:nvSpPr>
          <p:cNvPr id="4" name="矩形 3"/>
          <p:cNvSpPr/>
          <p:nvPr/>
        </p:nvSpPr>
        <p:spPr>
          <a:xfrm>
            <a:off x="576262" y="1812995"/>
            <a:ext cx="11113230" cy="5113579"/>
          </a:xfrm>
          <a:prstGeom prst="rect">
            <a:avLst/>
          </a:prstGeom>
        </p:spPr>
        <p:txBody>
          <a:bodyPr wrap="square">
            <a:spAutoFit/>
          </a:bodyPr>
          <a:lstStyle/>
          <a:p>
            <a:pPr lvl="1">
              <a:lnSpc>
                <a:spcPct val="150000"/>
              </a:lnSpc>
            </a:pPr>
            <a:r>
              <a:rPr lang="zh-CN" altLang="en-US" sz="2000" dirty="0"/>
              <a:t>示例程序：</a:t>
            </a:r>
            <a:endParaRPr lang="en-US" altLang="zh-CN" sz="2000" dirty="0"/>
          </a:p>
          <a:p>
            <a:pPr>
              <a:lnSpc>
                <a:spcPct val="150000"/>
              </a:lnSpc>
            </a:pPr>
            <a:r>
              <a:rPr lang="en-US" altLang="zh-CN" sz="2000" dirty="0"/>
              <a:t>       </a:t>
            </a:r>
            <a:r>
              <a:rPr lang="zh-CN" altLang="en-US" sz="2000" dirty="0"/>
              <a:t>在项目的</a:t>
            </a:r>
            <a:r>
              <a:rPr lang="en-US" altLang="zh-CN" sz="2000" dirty="0" err="1"/>
              <a:t>application.properities</a:t>
            </a:r>
            <a:r>
              <a:rPr lang="zh-CN" altLang="en-US" sz="2000" dirty="0"/>
              <a:t>配置文件中增加以下配置项：</a:t>
            </a:r>
            <a:endParaRPr lang="en-US" altLang="zh-CN" sz="2000" dirty="0"/>
          </a:p>
          <a:p>
            <a:pPr lvl="2">
              <a:lnSpc>
                <a:spcPct val="150000"/>
              </a:lnSpc>
            </a:pPr>
            <a:r>
              <a:rPr lang="en-US" altLang="zh-CN" sz="2000" i="1" dirty="0">
                <a:solidFill>
                  <a:srgbClr val="8C8C8C"/>
                </a:solidFill>
              </a:rPr>
              <a:t>#</a:t>
            </a:r>
            <a:r>
              <a:rPr lang="zh-CN" altLang="en-US" sz="2000" i="1" dirty="0">
                <a:solidFill>
                  <a:srgbClr val="8C8C8C"/>
                </a:solidFill>
              </a:rPr>
              <a:t>启用</a:t>
            </a:r>
            <a:r>
              <a:rPr lang="en" altLang="zh-CN" sz="2000" i="1" dirty="0">
                <a:solidFill>
                  <a:srgbClr val="8C8C8C"/>
                </a:solidFill>
              </a:rPr>
              <a:t>H2</a:t>
            </a:r>
            <a:r>
              <a:rPr lang="zh-CN" altLang="en-US" sz="2000" i="1" dirty="0">
                <a:solidFill>
                  <a:srgbClr val="8C8C8C"/>
                </a:solidFill>
              </a:rPr>
              <a:t>数据库的控制台</a:t>
            </a:r>
            <a:br>
              <a:rPr lang="zh-CN" altLang="en-US" sz="2000" i="1" dirty="0">
                <a:solidFill>
                  <a:srgbClr val="8C8C8C"/>
                </a:solidFill>
              </a:rPr>
            </a:br>
            <a:r>
              <a:rPr lang="en" altLang="zh-CN" sz="2000" dirty="0">
                <a:solidFill>
                  <a:srgbClr val="083080"/>
                </a:solidFill>
              </a:rPr>
              <a:t>spring.h2.console.enabled</a:t>
            </a:r>
            <a:r>
              <a:rPr lang="en" altLang="zh-CN" sz="2000" dirty="0"/>
              <a:t>=</a:t>
            </a:r>
            <a:r>
              <a:rPr lang="en" altLang="zh-CN" sz="2000" dirty="0">
                <a:solidFill>
                  <a:srgbClr val="0033B3"/>
                </a:solidFill>
              </a:rPr>
              <a:t>true</a:t>
            </a:r>
            <a:br>
              <a:rPr lang="en" altLang="zh-CN" sz="2000" dirty="0">
                <a:solidFill>
                  <a:srgbClr val="0033B3"/>
                </a:solidFill>
              </a:rPr>
            </a:br>
            <a:r>
              <a:rPr lang="en" altLang="zh-CN" sz="2000" i="1" dirty="0">
                <a:solidFill>
                  <a:srgbClr val="8C8C8C"/>
                </a:solidFill>
              </a:rPr>
              <a:t>#</a:t>
            </a:r>
            <a:r>
              <a:rPr lang="zh-CN" altLang="en-US" sz="2000" i="1" dirty="0">
                <a:solidFill>
                  <a:srgbClr val="8C8C8C"/>
                </a:solidFill>
              </a:rPr>
              <a:t>设置</a:t>
            </a:r>
            <a:r>
              <a:rPr lang="en" altLang="zh-CN" sz="2000" i="1" dirty="0">
                <a:solidFill>
                  <a:srgbClr val="8C8C8C"/>
                </a:solidFill>
              </a:rPr>
              <a:t>H2</a:t>
            </a:r>
            <a:r>
              <a:rPr lang="zh-CN" altLang="en-US" sz="2000" i="1" dirty="0">
                <a:solidFill>
                  <a:srgbClr val="8C8C8C"/>
                </a:solidFill>
              </a:rPr>
              <a:t>数据库的数据存储路径、用户名、密码，如采用</a:t>
            </a:r>
            <a:r>
              <a:rPr lang="en-US" altLang="zh-CN" sz="2000" i="1" dirty="0">
                <a:solidFill>
                  <a:srgbClr val="8C8C8C"/>
                </a:solidFill>
              </a:rPr>
              <a:t>MySQL</a:t>
            </a:r>
            <a:r>
              <a:rPr lang="zh-CN" altLang="en-US" sz="2000" i="1" dirty="0">
                <a:solidFill>
                  <a:srgbClr val="8C8C8C"/>
                </a:solidFill>
              </a:rPr>
              <a:t>，则改为</a:t>
            </a:r>
            <a:r>
              <a:rPr lang="en-US" altLang="zh-CN" sz="2000" i="1" dirty="0">
                <a:solidFill>
                  <a:srgbClr val="8C8C8C"/>
                </a:solidFill>
              </a:rPr>
              <a:t>MySQL</a:t>
            </a:r>
            <a:r>
              <a:rPr lang="zh-CN" altLang="en-US" sz="2000" i="1" dirty="0">
                <a:solidFill>
                  <a:srgbClr val="8C8C8C"/>
                </a:solidFill>
              </a:rPr>
              <a:t>的配置</a:t>
            </a:r>
            <a:br>
              <a:rPr lang="zh-CN" altLang="en-US" sz="2000" i="1" dirty="0">
                <a:solidFill>
                  <a:srgbClr val="8C8C8C"/>
                </a:solidFill>
              </a:rPr>
            </a:br>
            <a:r>
              <a:rPr lang="en" altLang="zh-CN" sz="2000" dirty="0" err="1">
                <a:solidFill>
                  <a:srgbClr val="083080"/>
                </a:solidFill>
              </a:rPr>
              <a:t>spring.datasource.url</a:t>
            </a:r>
            <a:r>
              <a:rPr lang="en" altLang="zh-CN" sz="2000" dirty="0"/>
              <a:t>=</a:t>
            </a:r>
            <a:r>
              <a:rPr lang="en" altLang="zh-CN" sz="2000" dirty="0">
                <a:solidFill>
                  <a:srgbClr val="067D17"/>
                </a:solidFill>
              </a:rPr>
              <a:t>jdbc:h2:~/test</a:t>
            </a:r>
            <a:br>
              <a:rPr lang="en" altLang="zh-CN" sz="2000" dirty="0">
                <a:solidFill>
                  <a:srgbClr val="067D17"/>
                </a:solidFill>
              </a:rPr>
            </a:br>
            <a:r>
              <a:rPr lang="en" altLang="zh-CN" sz="2000" dirty="0" err="1">
                <a:solidFill>
                  <a:srgbClr val="083080"/>
                </a:solidFill>
              </a:rPr>
              <a:t>spring.datasource.username</a:t>
            </a:r>
            <a:r>
              <a:rPr lang="en" altLang="zh-CN" sz="2000" dirty="0"/>
              <a:t>=</a:t>
            </a:r>
            <a:r>
              <a:rPr lang="en" altLang="zh-CN" sz="2000" dirty="0" err="1">
                <a:solidFill>
                  <a:srgbClr val="067D17"/>
                </a:solidFill>
              </a:rPr>
              <a:t>sa</a:t>
            </a:r>
            <a:br>
              <a:rPr lang="en" altLang="zh-CN" sz="2000" dirty="0">
                <a:solidFill>
                  <a:srgbClr val="067D17"/>
                </a:solidFill>
              </a:rPr>
            </a:br>
            <a:r>
              <a:rPr lang="en" altLang="zh-CN" sz="2000" dirty="0" err="1">
                <a:solidFill>
                  <a:srgbClr val="083080"/>
                </a:solidFill>
              </a:rPr>
              <a:t>spring.datasource.password</a:t>
            </a:r>
            <a:r>
              <a:rPr lang="en" altLang="zh-CN" sz="2000" dirty="0"/>
              <a:t>=</a:t>
            </a:r>
            <a:r>
              <a:rPr lang="en" altLang="zh-CN" sz="2000" dirty="0">
                <a:solidFill>
                  <a:srgbClr val="067D17"/>
                </a:solidFill>
              </a:rPr>
              <a:t>password</a:t>
            </a:r>
          </a:p>
          <a:p>
            <a:pPr lvl="2">
              <a:lnSpc>
                <a:spcPct val="150000"/>
              </a:lnSpc>
            </a:pPr>
            <a:br>
              <a:rPr lang="en" altLang="zh-CN" sz="2000" dirty="0">
                <a:solidFill>
                  <a:srgbClr val="067D17"/>
                </a:solidFill>
              </a:rPr>
            </a:br>
            <a:r>
              <a:rPr lang="en" altLang="zh-CN" sz="2000" dirty="0" err="1">
                <a:solidFill>
                  <a:srgbClr val="083080"/>
                </a:solidFill>
              </a:rPr>
              <a:t>spring.jpa.hibernate.ddl</a:t>
            </a:r>
            <a:r>
              <a:rPr lang="en" altLang="zh-CN" sz="2000" dirty="0">
                <a:solidFill>
                  <a:srgbClr val="083080"/>
                </a:solidFill>
              </a:rPr>
              <a:t>-auto</a:t>
            </a:r>
            <a:r>
              <a:rPr lang="en" altLang="zh-CN" sz="2000" dirty="0"/>
              <a:t>=</a:t>
            </a:r>
            <a:r>
              <a:rPr lang="en" altLang="zh-CN" sz="2000" dirty="0">
                <a:solidFill>
                  <a:srgbClr val="00627A"/>
                </a:solidFill>
              </a:rPr>
              <a:t>update</a:t>
            </a:r>
            <a:br>
              <a:rPr lang="en" altLang="zh-CN" sz="2000" dirty="0">
                <a:solidFill>
                  <a:srgbClr val="00627A"/>
                </a:solidFill>
              </a:rPr>
            </a:br>
            <a:r>
              <a:rPr lang="en" altLang="zh-CN" sz="2000" dirty="0" err="1">
                <a:solidFill>
                  <a:srgbClr val="083080"/>
                </a:solidFill>
              </a:rPr>
              <a:t>spring.jpa.show-sql</a:t>
            </a:r>
            <a:r>
              <a:rPr lang="en" altLang="zh-CN" sz="2000" dirty="0"/>
              <a:t>=</a:t>
            </a:r>
            <a:r>
              <a:rPr lang="en" altLang="zh-CN" sz="2000" dirty="0">
                <a:solidFill>
                  <a:srgbClr val="0033B3"/>
                </a:solidFill>
              </a:rPr>
              <a:t>true</a:t>
            </a:r>
            <a:endParaRPr lang="zh-CN" altLang="en-US" sz="2000" dirty="0"/>
          </a:p>
        </p:txBody>
      </p:sp>
      <p:sp>
        <p:nvSpPr>
          <p:cNvPr id="6"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7" name="Rectangle 2"/>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9" name="Rectangle 3"/>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9337981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0" kern="1800" dirty="0">
                <a:latin typeface="Times New Roman"/>
              </a:rPr>
              <a:t>10.2 Spring Data JPA</a:t>
            </a:r>
            <a:endParaRPr lang="zh-CN" altLang="en-US" b="0" kern="1800" dirty="0">
              <a:latin typeface="Times New Roman"/>
            </a:endParaRPr>
          </a:p>
        </p:txBody>
      </p:sp>
      <p:sp>
        <p:nvSpPr>
          <p:cNvPr id="3" name="文本框 2"/>
          <p:cNvSpPr txBox="1"/>
          <p:nvPr/>
        </p:nvSpPr>
        <p:spPr>
          <a:xfrm>
            <a:off x="250370" y="1223784"/>
            <a:ext cx="11551105" cy="2092881"/>
          </a:xfrm>
          <a:prstGeom prst="rect">
            <a:avLst/>
          </a:prstGeom>
          <a:noFill/>
        </p:spPr>
        <p:txBody>
          <a:bodyPr wrap="square" rtlCol="0">
            <a:spAutoFit/>
          </a:bodyPr>
          <a:lstStyle/>
          <a:p>
            <a:pPr marL="109855">
              <a:lnSpc>
                <a:spcPct val="150000"/>
              </a:lnSpc>
              <a:spcBef>
                <a:spcPts val="400"/>
              </a:spcBef>
              <a:buClr>
                <a:schemeClr val="accent1"/>
              </a:buClr>
              <a:buSzPct val="68000"/>
            </a:pPr>
            <a:r>
              <a:rPr lang="en-US" altLang="zh-CN" sz="2000" dirty="0"/>
              <a:t>10.2.1 Spring Data JPA HelloWorld</a:t>
            </a:r>
          </a:p>
          <a:p>
            <a:pPr marL="109855">
              <a:lnSpc>
                <a:spcPct val="150000"/>
              </a:lnSpc>
              <a:spcBef>
                <a:spcPts val="400"/>
              </a:spcBef>
              <a:buClr>
                <a:schemeClr val="accent1"/>
              </a:buClr>
              <a:buSzPct val="68000"/>
            </a:pPr>
            <a:endParaRPr lang="en-US" altLang="zh-CN" sz="2000" dirty="0"/>
          </a:p>
          <a:p>
            <a:pPr marL="109855">
              <a:lnSpc>
                <a:spcPct val="150000"/>
              </a:lnSpc>
              <a:spcBef>
                <a:spcPts val="400"/>
              </a:spcBef>
              <a:buClr>
                <a:schemeClr val="accent1"/>
              </a:buClr>
              <a:buSzPct val="68000"/>
            </a:pPr>
            <a:endParaRPr lang="en-US" altLang="zh-CN" sz="2000" dirty="0"/>
          </a:p>
          <a:p>
            <a:pPr marL="109855">
              <a:lnSpc>
                <a:spcPct val="150000"/>
              </a:lnSpc>
              <a:spcBef>
                <a:spcPts val="400"/>
              </a:spcBef>
              <a:buClr>
                <a:schemeClr val="accent1"/>
              </a:buClr>
              <a:buSzPct val="68000"/>
            </a:pPr>
            <a:endParaRPr lang="en-US" altLang="zh-CN" sz="2000" dirty="0">
              <a:sym typeface="+mn-ea"/>
            </a:endParaRPr>
          </a:p>
        </p:txBody>
      </p:sp>
      <p:sp>
        <p:nvSpPr>
          <p:cNvPr id="4" name="矩形 3"/>
          <p:cNvSpPr/>
          <p:nvPr/>
        </p:nvSpPr>
        <p:spPr>
          <a:xfrm>
            <a:off x="576262" y="1812995"/>
            <a:ext cx="10853738" cy="4247317"/>
          </a:xfrm>
          <a:prstGeom prst="rect">
            <a:avLst/>
          </a:prstGeom>
        </p:spPr>
        <p:txBody>
          <a:bodyPr wrap="square">
            <a:spAutoFit/>
          </a:bodyPr>
          <a:lstStyle/>
          <a:p>
            <a:pPr lvl="1">
              <a:lnSpc>
                <a:spcPct val="150000"/>
              </a:lnSpc>
            </a:pPr>
            <a:r>
              <a:rPr lang="zh-CN" altLang="en-US" sz="2000" dirty="0"/>
              <a:t>示例程序：</a:t>
            </a:r>
            <a:endParaRPr lang="en-US" altLang="zh-CN" sz="2000" dirty="0"/>
          </a:p>
          <a:p>
            <a:pPr>
              <a:lnSpc>
                <a:spcPct val="150000"/>
              </a:lnSpc>
            </a:pPr>
            <a:r>
              <a:rPr lang="zh-CN" altLang="zh-CN" sz="2000" b="1" dirty="0">
                <a:solidFill>
                  <a:srgbClr val="000080"/>
                </a:solidFill>
                <a:latin typeface="宋体" panose="02010600030101010101" pitchFamily="2" charset="-122"/>
                <a:ea typeface="宋体" panose="02010600030101010101" pitchFamily="2" charset="-122"/>
              </a:rPr>
              <a:t>spring.jpa.hibernate.ddl-auto</a:t>
            </a:r>
            <a:r>
              <a:rPr lang="zh-CN" altLang="zh-CN" sz="2000" dirty="0">
                <a:solidFill>
                  <a:srgbClr val="000000"/>
                </a:solidFill>
                <a:latin typeface="宋体" panose="02010600030101010101" pitchFamily="2" charset="-122"/>
                <a:ea typeface="宋体" panose="02010600030101010101" pitchFamily="2" charset="-122"/>
              </a:rPr>
              <a:t>=</a:t>
            </a:r>
            <a:r>
              <a:rPr lang="zh-CN" altLang="zh-CN" sz="2000" b="1" dirty="0">
                <a:solidFill>
                  <a:srgbClr val="008000"/>
                </a:solidFill>
                <a:latin typeface="宋体" panose="02010600030101010101" pitchFamily="2" charset="-122"/>
                <a:ea typeface="宋体" panose="02010600030101010101" pitchFamily="2" charset="-122"/>
              </a:rPr>
              <a:t>update</a:t>
            </a:r>
            <a:endParaRPr lang="en-US" altLang="zh-CN" sz="2000" dirty="0"/>
          </a:p>
          <a:p>
            <a:pPr marL="800100" lvl="1" indent="-342900">
              <a:lnSpc>
                <a:spcPct val="150000"/>
              </a:lnSpc>
              <a:buFont typeface="Wingdings" panose="05000000000000000000" pitchFamily="2" charset="2"/>
              <a:buChar char="Ø"/>
            </a:pPr>
            <a:r>
              <a:rPr lang="en-US" altLang="zh-CN" sz="2000" dirty="0"/>
              <a:t>create</a:t>
            </a:r>
            <a:r>
              <a:rPr lang="zh-CN" altLang="en-US" sz="2000" dirty="0"/>
              <a:t>：每次运行程序时，都会重新创建表，故而数据会丢失 </a:t>
            </a:r>
          </a:p>
          <a:p>
            <a:pPr marL="800100" lvl="1" indent="-342900">
              <a:lnSpc>
                <a:spcPct val="150000"/>
              </a:lnSpc>
              <a:buFont typeface="Wingdings" panose="05000000000000000000" pitchFamily="2" charset="2"/>
              <a:buChar char="Ø"/>
            </a:pPr>
            <a:r>
              <a:rPr lang="en-US" altLang="zh-CN" sz="2000" dirty="0"/>
              <a:t>create-drop</a:t>
            </a:r>
            <a:r>
              <a:rPr lang="zh-CN" altLang="en-US" sz="2000" dirty="0"/>
              <a:t>：每次运行程序时会先创建表结构，然后待程序结束时清空表 </a:t>
            </a:r>
          </a:p>
          <a:p>
            <a:pPr marL="800100" lvl="1" indent="-342900">
              <a:lnSpc>
                <a:spcPct val="150000"/>
              </a:lnSpc>
              <a:buFont typeface="Wingdings" panose="05000000000000000000" pitchFamily="2" charset="2"/>
              <a:buChar char="Ø"/>
            </a:pPr>
            <a:r>
              <a:rPr lang="en-US" altLang="zh-CN" sz="2000" dirty="0" err="1"/>
              <a:t>upadte</a:t>
            </a:r>
            <a:r>
              <a:rPr lang="zh-CN" altLang="en-US" sz="2000" dirty="0"/>
              <a:t>：每次运行程序，没有表时会创建表，如果对象发生改变会更新表结构，原有数据不会清空，只会更新（推荐使用） </a:t>
            </a:r>
          </a:p>
          <a:p>
            <a:pPr marL="800100" lvl="1" indent="-342900">
              <a:lnSpc>
                <a:spcPct val="150000"/>
              </a:lnSpc>
              <a:buFont typeface="Wingdings" panose="05000000000000000000" pitchFamily="2" charset="2"/>
              <a:buChar char="Ø"/>
            </a:pPr>
            <a:r>
              <a:rPr lang="en-US" altLang="zh-CN" sz="2000" dirty="0"/>
              <a:t>validate</a:t>
            </a:r>
            <a:r>
              <a:rPr lang="zh-CN" altLang="en-US" sz="2000" dirty="0"/>
              <a:t>：运行程序会校验数据与数据库的字段类型是否相同，字段不同会报错 </a:t>
            </a:r>
          </a:p>
          <a:p>
            <a:pPr marL="800100" lvl="1" indent="-342900">
              <a:lnSpc>
                <a:spcPct val="150000"/>
              </a:lnSpc>
              <a:buFont typeface="Wingdings" panose="05000000000000000000" pitchFamily="2" charset="2"/>
              <a:buChar char="Ø"/>
            </a:pPr>
            <a:r>
              <a:rPr lang="en-US" altLang="zh-CN" sz="2000" dirty="0"/>
              <a:t>none: </a:t>
            </a:r>
            <a:r>
              <a:rPr lang="zh-CN" altLang="en-US" sz="2000" dirty="0"/>
              <a:t>禁用</a:t>
            </a:r>
            <a:r>
              <a:rPr lang="en-US" altLang="zh-CN" sz="2000" dirty="0"/>
              <a:t>DDL</a:t>
            </a:r>
            <a:r>
              <a:rPr lang="zh-CN" altLang="en-US" sz="2000" dirty="0"/>
              <a:t>处理</a:t>
            </a:r>
          </a:p>
          <a:p>
            <a:pPr>
              <a:lnSpc>
                <a:spcPct val="150000"/>
              </a:lnSpc>
            </a:pPr>
            <a:endParaRPr lang="zh-CN" altLang="en-US" sz="2000" dirty="0"/>
          </a:p>
        </p:txBody>
      </p:sp>
      <p:sp>
        <p:nvSpPr>
          <p:cNvPr id="6"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7" name="Rectangle 2"/>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9" name="Rectangle 3"/>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964933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0" kern="1800" dirty="0">
                <a:latin typeface="Times New Roman"/>
              </a:rPr>
              <a:t>10.2 Spring Data JPA</a:t>
            </a:r>
            <a:endParaRPr lang="zh-CN" altLang="en-US" b="0" kern="1800" dirty="0">
              <a:latin typeface="Times New Roman"/>
            </a:endParaRPr>
          </a:p>
        </p:txBody>
      </p:sp>
      <p:sp>
        <p:nvSpPr>
          <p:cNvPr id="3" name="文本框 2"/>
          <p:cNvSpPr txBox="1"/>
          <p:nvPr/>
        </p:nvSpPr>
        <p:spPr>
          <a:xfrm>
            <a:off x="250370" y="1223784"/>
            <a:ext cx="11551105" cy="2092881"/>
          </a:xfrm>
          <a:prstGeom prst="rect">
            <a:avLst/>
          </a:prstGeom>
          <a:noFill/>
        </p:spPr>
        <p:txBody>
          <a:bodyPr wrap="square" rtlCol="0">
            <a:spAutoFit/>
          </a:bodyPr>
          <a:lstStyle/>
          <a:p>
            <a:pPr marL="109855">
              <a:lnSpc>
                <a:spcPct val="150000"/>
              </a:lnSpc>
              <a:spcBef>
                <a:spcPts val="400"/>
              </a:spcBef>
              <a:buClr>
                <a:schemeClr val="accent1"/>
              </a:buClr>
              <a:buSzPct val="68000"/>
            </a:pPr>
            <a:r>
              <a:rPr lang="en-US" altLang="zh-CN" sz="2000" dirty="0"/>
              <a:t>10.2.1 Spring Data JPA HelloWorld</a:t>
            </a:r>
          </a:p>
          <a:p>
            <a:pPr marL="109855">
              <a:lnSpc>
                <a:spcPct val="150000"/>
              </a:lnSpc>
              <a:spcBef>
                <a:spcPts val="400"/>
              </a:spcBef>
              <a:buClr>
                <a:schemeClr val="accent1"/>
              </a:buClr>
              <a:buSzPct val="68000"/>
            </a:pPr>
            <a:endParaRPr lang="en-US" altLang="zh-CN" sz="2000" dirty="0"/>
          </a:p>
          <a:p>
            <a:pPr marL="109855">
              <a:lnSpc>
                <a:spcPct val="150000"/>
              </a:lnSpc>
              <a:spcBef>
                <a:spcPts val="400"/>
              </a:spcBef>
              <a:buClr>
                <a:schemeClr val="accent1"/>
              </a:buClr>
              <a:buSzPct val="68000"/>
            </a:pPr>
            <a:endParaRPr lang="en-US" altLang="zh-CN" sz="2000" dirty="0"/>
          </a:p>
          <a:p>
            <a:pPr marL="109855">
              <a:lnSpc>
                <a:spcPct val="150000"/>
              </a:lnSpc>
              <a:spcBef>
                <a:spcPts val="400"/>
              </a:spcBef>
              <a:buClr>
                <a:schemeClr val="accent1"/>
              </a:buClr>
              <a:buSzPct val="68000"/>
            </a:pPr>
            <a:endParaRPr lang="en-US" altLang="zh-CN" sz="2000" dirty="0">
              <a:sym typeface="+mn-ea"/>
            </a:endParaRPr>
          </a:p>
        </p:txBody>
      </p:sp>
      <p:sp>
        <p:nvSpPr>
          <p:cNvPr id="4" name="矩形 3"/>
          <p:cNvSpPr/>
          <p:nvPr/>
        </p:nvSpPr>
        <p:spPr>
          <a:xfrm>
            <a:off x="576263" y="1812995"/>
            <a:ext cx="2263308" cy="2347309"/>
          </a:xfrm>
          <a:prstGeom prst="rect">
            <a:avLst/>
          </a:prstGeom>
        </p:spPr>
        <p:txBody>
          <a:bodyPr wrap="square">
            <a:spAutoFit/>
          </a:bodyPr>
          <a:lstStyle/>
          <a:p>
            <a:pPr lvl="1">
              <a:lnSpc>
                <a:spcPct val="150000"/>
              </a:lnSpc>
            </a:pPr>
            <a:r>
              <a:rPr lang="zh-CN" altLang="en-US" sz="2000" dirty="0"/>
              <a:t>示例程序：</a:t>
            </a:r>
            <a:endParaRPr lang="en-US" altLang="zh-CN" sz="2000" dirty="0"/>
          </a:p>
          <a:p>
            <a:pPr lvl="1">
              <a:lnSpc>
                <a:spcPct val="150000"/>
              </a:lnSpc>
            </a:pPr>
            <a:r>
              <a:rPr lang="zh-CN" altLang="en-US" sz="2000" dirty="0"/>
              <a:t>在代码程序包下创</a:t>
            </a:r>
            <a:r>
              <a:rPr lang="en-US" altLang="zh-CN" sz="2000" dirty="0"/>
              <a:t>entity</a:t>
            </a:r>
            <a:r>
              <a:rPr lang="zh-CN" altLang="en-US" sz="2000" dirty="0"/>
              <a:t>子包并创建</a:t>
            </a:r>
            <a:r>
              <a:rPr lang="en-US" altLang="zh-CN" sz="2000" dirty="0"/>
              <a:t>Customer</a:t>
            </a:r>
            <a:r>
              <a:rPr lang="zh-CN" altLang="en-US" sz="2000" dirty="0"/>
              <a:t>类</a:t>
            </a:r>
            <a:endParaRPr lang="en-US" altLang="zh-CN" sz="2000" dirty="0"/>
          </a:p>
        </p:txBody>
      </p:sp>
      <p:pic>
        <p:nvPicPr>
          <p:cNvPr id="7" name="图片 6">
            <a:extLst>
              <a:ext uri="{FF2B5EF4-FFF2-40B4-BE49-F238E27FC236}">
                <a16:creationId xmlns:a16="http://schemas.microsoft.com/office/drawing/2014/main" id="{0379EAD2-1BDC-524D-8C4E-9A7584E887B9}"/>
              </a:ext>
            </a:extLst>
          </p:cNvPr>
          <p:cNvPicPr>
            <a:picLocks noChangeAspect="1"/>
          </p:cNvPicPr>
          <p:nvPr/>
        </p:nvPicPr>
        <p:blipFill>
          <a:blip r:embed="rId2"/>
          <a:stretch>
            <a:fillRect/>
          </a:stretch>
        </p:blipFill>
        <p:spPr>
          <a:xfrm>
            <a:off x="2761641" y="2744002"/>
            <a:ext cx="9491642" cy="3642887"/>
          </a:xfrm>
          <a:prstGeom prst="rect">
            <a:avLst/>
          </a:prstGeom>
        </p:spPr>
      </p:pic>
      <p:cxnSp>
        <p:nvCxnSpPr>
          <p:cNvPr id="9" name="直线箭头连接符 8">
            <a:extLst>
              <a:ext uri="{FF2B5EF4-FFF2-40B4-BE49-F238E27FC236}">
                <a16:creationId xmlns:a16="http://schemas.microsoft.com/office/drawing/2014/main" id="{741525A0-4228-DE46-9F6A-7E610FC8B2C7}"/>
              </a:ext>
            </a:extLst>
          </p:cNvPr>
          <p:cNvCxnSpPr/>
          <p:nvPr/>
        </p:nvCxnSpPr>
        <p:spPr>
          <a:xfrm flipH="1">
            <a:off x="7364627" y="3941805"/>
            <a:ext cx="963827" cy="21849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文本框 9">
            <a:extLst>
              <a:ext uri="{FF2B5EF4-FFF2-40B4-BE49-F238E27FC236}">
                <a16:creationId xmlns:a16="http://schemas.microsoft.com/office/drawing/2014/main" id="{3F6CEB39-9461-9E40-8485-2BF22274A67E}"/>
              </a:ext>
            </a:extLst>
          </p:cNvPr>
          <p:cNvSpPr txBox="1"/>
          <p:nvPr/>
        </p:nvSpPr>
        <p:spPr>
          <a:xfrm>
            <a:off x="8328454" y="3941805"/>
            <a:ext cx="2954655" cy="369332"/>
          </a:xfrm>
          <a:prstGeom prst="rect">
            <a:avLst/>
          </a:prstGeom>
          <a:noFill/>
        </p:spPr>
        <p:txBody>
          <a:bodyPr wrap="none" rtlCol="0">
            <a:spAutoFit/>
          </a:bodyPr>
          <a:lstStyle/>
          <a:p>
            <a:r>
              <a:rPr kumimoji="1" lang="zh-CN" altLang="en-US" dirty="0"/>
              <a:t>向框架说明这是一个实体类</a:t>
            </a:r>
          </a:p>
        </p:txBody>
      </p:sp>
    </p:spTree>
    <p:extLst>
      <p:ext uri="{BB962C8B-B14F-4D97-AF65-F5344CB8AC3E}">
        <p14:creationId xmlns:p14="http://schemas.microsoft.com/office/powerpoint/2010/main" val="4989196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0" kern="1800" dirty="0">
                <a:latin typeface="Times New Roman"/>
              </a:rPr>
              <a:t>10.2 Spring Data JPA</a:t>
            </a:r>
            <a:endParaRPr lang="zh-CN" altLang="en-US" b="0" kern="1800" dirty="0">
              <a:latin typeface="Times New Roman"/>
            </a:endParaRPr>
          </a:p>
        </p:txBody>
      </p:sp>
      <p:sp>
        <p:nvSpPr>
          <p:cNvPr id="3" name="文本框 2"/>
          <p:cNvSpPr txBox="1"/>
          <p:nvPr/>
        </p:nvSpPr>
        <p:spPr>
          <a:xfrm>
            <a:off x="250370" y="1223784"/>
            <a:ext cx="11551105" cy="2092881"/>
          </a:xfrm>
          <a:prstGeom prst="rect">
            <a:avLst/>
          </a:prstGeom>
          <a:noFill/>
        </p:spPr>
        <p:txBody>
          <a:bodyPr wrap="square" rtlCol="0">
            <a:spAutoFit/>
          </a:bodyPr>
          <a:lstStyle/>
          <a:p>
            <a:pPr marL="109855">
              <a:lnSpc>
                <a:spcPct val="150000"/>
              </a:lnSpc>
              <a:spcBef>
                <a:spcPts val="400"/>
              </a:spcBef>
              <a:buClr>
                <a:schemeClr val="accent1"/>
              </a:buClr>
              <a:buSzPct val="68000"/>
            </a:pPr>
            <a:r>
              <a:rPr lang="en-US" altLang="zh-CN" sz="2000" dirty="0"/>
              <a:t>10.2.1 Spring Data JPA HelloWorld</a:t>
            </a:r>
          </a:p>
          <a:p>
            <a:pPr marL="109855">
              <a:lnSpc>
                <a:spcPct val="150000"/>
              </a:lnSpc>
              <a:spcBef>
                <a:spcPts val="400"/>
              </a:spcBef>
              <a:buClr>
                <a:schemeClr val="accent1"/>
              </a:buClr>
              <a:buSzPct val="68000"/>
            </a:pPr>
            <a:endParaRPr lang="en-US" altLang="zh-CN" sz="2000" dirty="0"/>
          </a:p>
          <a:p>
            <a:pPr marL="109855">
              <a:lnSpc>
                <a:spcPct val="150000"/>
              </a:lnSpc>
              <a:spcBef>
                <a:spcPts val="400"/>
              </a:spcBef>
              <a:buClr>
                <a:schemeClr val="accent1"/>
              </a:buClr>
              <a:buSzPct val="68000"/>
            </a:pPr>
            <a:endParaRPr lang="en-US" altLang="zh-CN" sz="2000" dirty="0"/>
          </a:p>
          <a:p>
            <a:pPr marL="109855">
              <a:lnSpc>
                <a:spcPct val="150000"/>
              </a:lnSpc>
              <a:spcBef>
                <a:spcPts val="400"/>
              </a:spcBef>
              <a:buClr>
                <a:schemeClr val="accent1"/>
              </a:buClr>
              <a:buSzPct val="68000"/>
            </a:pPr>
            <a:endParaRPr lang="en-US" altLang="zh-CN" sz="2000" dirty="0">
              <a:sym typeface="+mn-ea"/>
            </a:endParaRPr>
          </a:p>
        </p:txBody>
      </p:sp>
      <p:sp>
        <p:nvSpPr>
          <p:cNvPr id="4" name="矩形 3"/>
          <p:cNvSpPr/>
          <p:nvPr/>
        </p:nvSpPr>
        <p:spPr>
          <a:xfrm>
            <a:off x="576262" y="1812995"/>
            <a:ext cx="6182883" cy="500650"/>
          </a:xfrm>
          <a:prstGeom prst="rect">
            <a:avLst/>
          </a:prstGeom>
        </p:spPr>
        <p:txBody>
          <a:bodyPr wrap="square">
            <a:spAutoFit/>
          </a:bodyPr>
          <a:lstStyle/>
          <a:p>
            <a:pPr lvl="1">
              <a:lnSpc>
                <a:spcPct val="150000"/>
              </a:lnSpc>
            </a:pPr>
            <a:r>
              <a:rPr lang="zh-CN" altLang="en-US" sz="2000" dirty="0"/>
              <a:t>运行项目，可以看到控制台输出：</a:t>
            </a:r>
            <a:endParaRPr lang="en-US" altLang="zh-CN" sz="2000" dirty="0"/>
          </a:p>
        </p:txBody>
      </p:sp>
      <p:pic>
        <p:nvPicPr>
          <p:cNvPr id="6" name="图片 5">
            <a:extLst>
              <a:ext uri="{FF2B5EF4-FFF2-40B4-BE49-F238E27FC236}">
                <a16:creationId xmlns:a16="http://schemas.microsoft.com/office/drawing/2014/main" id="{5D8471E4-3354-AD47-BA64-07B1E9894E3D}"/>
              </a:ext>
            </a:extLst>
          </p:cNvPr>
          <p:cNvPicPr>
            <a:picLocks noChangeAspect="1"/>
          </p:cNvPicPr>
          <p:nvPr/>
        </p:nvPicPr>
        <p:blipFill>
          <a:blip r:embed="rId3"/>
          <a:stretch>
            <a:fillRect/>
          </a:stretch>
        </p:blipFill>
        <p:spPr>
          <a:xfrm>
            <a:off x="1742303" y="2313645"/>
            <a:ext cx="9016312" cy="3583405"/>
          </a:xfrm>
          <a:prstGeom prst="rect">
            <a:avLst/>
          </a:prstGeom>
        </p:spPr>
      </p:pic>
      <p:pic>
        <p:nvPicPr>
          <p:cNvPr id="7" name="图片 6">
            <a:extLst>
              <a:ext uri="{FF2B5EF4-FFF2-40B4-BE49-F238E27FC236}">
                <a16:creationId xmlns:a16="http://schemas.microsoft.com/office/drawing/2014/main" id="{A6C829F0-AA37-0B4D-82CA-E3BBB8737991}"/>
              </a:ext>
            </a:extLst>
          </p:cNvPr>
          <p:cNvPicPr>
            <a:picLocks noChangeAspect="1"/>
          </p:cNvPicPr>
          <p:nvPr/>
        </p:nvPicPr>
        <p:blipFill>
          <a:blip r:embed="rId4"/>
          <a:stretch>
            <a:fillRect/>
          </a:stretch>
        </p:blipFill>
        <p:spPr>
          <a:xfrm>
            <a:off x="968718" y="6018793"/>
            <a:ext cx="10832757" cy="757814"/>
          </a:xfrm>
          <a:prstGeom prst="rect">
            <a:avLst/>
          </a:prstGeom>
        </p:spPr>
      </p:pic>
    </p:spTree>
    <p:extLst>
      <p:ext uri="{BB962C8B-B14F-4D97-AF65-F5344CB8AC3E}">
        <p14:creationId xmlns:p14="http://schemas.microsoft.com/office/powerpoint/2010/main" val="5341778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0" kern="1800" dirty="0">
                <a:latin typeface="Times New Roman"/>
              </a:rPr>
              <a:t>10.2 Spring Data JPA</a:t>
            </a:r>
            <a:endParaRPr lang="zh-CN" altLang="en-US" b="0" kern="1800" dirty="0">
              <a:latin typeface="Times New Roman"/>
            </a:endParaRPr>
          </a:p>
        </p:txBody>
      </p:sp>
      <p:sp>
        <p:nvSpPr>
          <p:cNvPr id="3" name="文本框 2"/>
          <p:cNvSpPr txBox="1"/>
          <p:nvPr/>
        </p:nvSpPr>
        <p:spPr>
          <a:xfrm>
            <a:off x="250370" y="1223784"/>
            <a:ext cx="11551105" cy="2092881"/>
          </a:xfrm>
          <a:prstGeom prst="rect">
            <a:avLst/>
          </a:prstGeom>
          <a:noFill/>
        </p:spPr>
        <p:txBody>
          <a:bodyPr wrap="square" rtlCol="0">
            <a:spAutoFit/>
          </a:bodyPr>
          <a:lstStyle/>
          <a:p>
            <a:pPr marL="109855">
              <a:lnSpc>
                <a:spcPct val="150000"/>
              </a:lnSpc>
              <a:spcBef>
                <a:spcPts val="400"/>
              </a:spcBef>
              <a:buClr>
                <a:schemeClr val="accent1"/>
              </a:buClr>
              <a:buSzPct val="68000"/>
            </a:pPr>
            <a:r>
              <a:rPr lang="en-US" altLang="zh-CN" sz="2000" dirty="0"/>
              <a:t>10.2.1 Spring Data JPA HelloWorld</a:t>
            </a:r>
          </a:p>
          <a:p>
            <a:pPr marL="109855">
              <a:lnSpc>
                <a:spcPct val="150000"/>
              </a:lnSpc>
              <a:spcBef>
                <a:spcPts val="400"/>
              </a:spcBef>
              <a:buClr>
                <a:schemeClr val="accent1"/>
              </a:buClr>
              <a:buSzPct val="68000"/>
            </a:pPr>
            <a:endParaRPr lang="en-US" altLang="zh-CN" sz="2000" dirty="0"/>
          </a:p>
          <a:p>
            <a:pPr marL="109855">
              <a:lnSpc>
                <a:spcPct val="150000"/>
              </a:lnSpc>
              <a:spcBef>
                <a:spcPts val="400"/>
              </a:spcBef>
              <a:buClr>
                <a:schemeClr val="accent1"/>
              </a:buClr>
              <a:buSzPct val="68000"/>
            </a:pPr>
            <a:endParaRPr lang="en-US" altLang="zh-CN" sz="2000" dirty="0"/>
          </a:p>
          <a:p>
            <a:pPr marL="109855">
              <a:lnSpc>
                <a:spcPct val="150000"/>
              </a:lnSpc>
              <a:spcBef>
                <a:spcPts val="400"/>
              </a:spcBef>
              <a:buClr>
                <a:schemeClr val="accent1"/>
              </a:buClr>
              <a:buSzPct val="68000"/>
            </a:pPr>
            <a:endParaRPr lang="en-US" altLang="zh-CN" sz="2000" dirty="0">
              <a:sym typeface="+mn-ea"/>
            </a:endParaRPr>
          </a:p>
        </p:txBody>
      </p:sp>
      <p:sp>
        <p:nvSpPr>
          <p:cNvPr id="4" name="矩形 3"/>
          <p:cNvSpPr/>
          <p:nvPr/>
        </p:nvSpPr>
        <p:spPr>
          <a:xfrm>
            <a:off x="576262" y="1812995"/>
            <a:ext cx="6998430" cy="500650"/>
          </a:xfrm>
          <a:prstGeom prst="rect">
            <a:avLst/>
          </a:prstGeom>
        </p:spPr>
        <p:txBody>
          <a:bodyPr wrap="square">
            <a:spAutoFit/>
          </a:bodyPr>
          <a:lstStyle/>
          <a:p>
            <a:pPr lvl="1">
              <a:lnSpc>
                <a:spcPct val="150000"/>
              </a:lnSpc>
            </a:pPr>
            <a:r>
              <a:rPr lang="zh-CN" altLang="en-US" sz="2000" dirty="0"/>
              <a:t>打开浏览器，访问</a:t>
            </a:r>
            <a:r>
              <a:rPr lang="en" altLang="zh-CN" sz="2000" dirty="0"/>
              <a:t>http://127.0.0.1:8080/h2-console/</a:t>
            </a:r>
            <a:endParaRPr lang="en-US" altLang="zh-CN" sz="2000" dirty="0"/>
          </a:p>
        </p:txBody>
      </p:sp>
      <p:pic>
        <p:nvPicPr>
          <p:cNvPr id="5" name="图片 4">
            <a:extLst>
              <a:ext uri="{FF2B5EF4-FFF2-40B4-BE49-F238E27FC236}">
                <a16:creationId xmlns:a16="http://schemas.microsoft.com/office/drawing/2014/main" id="{7AE81758-F66A-974E-AE8A-04D7A0B82995}"/>
              </a:ext>
            </a:extLst>
          </p:cNvPr>
          <p:cNvPicPr>
            <a:picLocks noChangeAspect="1"/>
          </p:cNvPicPr>
          <p:nvPr/>
        </p:nvPicPr>
        <p:blipFill>
          <a:blip r:embed="rId2"/>
          <a:stretch>
            <a:fillRect/>
          </a:stretch>
        </p:blipFill>
        <p:spPr>
          <a:xfrm>
            <a:off x="390525" y="2451475"/>
            <a:ext cx="4693583" cy="3524718"/>
          </a:xfrm>
          <a:prstGeom prst="rect">
            <a:avLst/>
          </a:prstGeom>
        </p:spPr>
      </p:pic>
      <p:pic>
        <p:nvPicPr>
          <p:cNvPr id="8" name="图片 7">
            <a:extLst>
              <a:ext uri="{FF2B5EF4-FFF2-40B4-BE49-F238E27FC236}">
                <a16:creationId xmlns:a16="http://schemas.microsoft.com/office/drawing/2014/main" id="{2D2FD65F-7AF7-0E4A-A016-771C66BF19B4}"/>
              </a:ext>
            </a:extLst>
          </p:cNvPr>
          <p:cNvPicPr>
            <a:picLocks noChangeAspect="1"/>
          </p:cNvPicPr>
          <p:nvPr/>
        </p:nvPicPr>
        <p:blipFill>
          <a:blip r:embed="rId3"/>
          <a:stretch>
            <a:fillRect/>
          </a:stretch>
        </p:blipFill>
        <p:spPr>
          <a:xfrm>
            <a:off x="4850675" y="2817500"/>
            <a:ext cx="7341325" cy="2865957"/>
          </a:xfrm>
          <a:prstGeom prst="rect">
            <a:avLst/>
          </a:prstGeom>
        </p:spPr>
      </p:pic>
      <p:sp>
        <p:nvSpPr>
          <p:cNvPr id="9" name="文本框 8">
            <a:extLst>
              <a:ext uri="{FF2B5EF4-FFF2-40B4-BE49-F238E27FC236}">
                <a16:creationId xmlns:a16="http://schemas.microsoft.com/office/drawing/2014/main" id="{66837A66-90FA-5B47-973C-C97B8BA689E0}"/>
              </a:ext>
            </a:extLst>
          </p:cNvPr>
          <p:cNvSpPr txBox="1"/>
          <p:nvPr/>
        </p:nvSpPr>
        <p:spPr>
          <a:xfrm>
            <a:off x="7236823" y="5791527"/>
            <a:ext cx="3657600" cy="369332"/>
          </a:xfrm>
          <a:prstGeom prst="rect">
            <a:avLst/>
          </a:prstGeom>
          <a:noFill/>
        </p:spPr>
        <p:txBody>
          <a:bodyPr wrap="square" rtlCol="0">
            <a:spAutoFit/>
          </a:bodyPr>
          <a:lstStyle/>
          <a:p>
            <a:r>
              <a:rPr kumimoji="1" lang="zh-CN" altLang="en-US" dirty="0">
                <a:solidFill>
                  <a:srgbClr val="FF0000"/>
                </a:solidFill>
              </a:rPr>
              <a:t>可以看到表已自动建好</a:t>
            </a:r>
          </a:p>
        </p:txBody>
      </p:sp>
    </p:spTree>
    <p:extLst>
      <p:ext uri="{BB962C8B-B14F-4D97-AF65-F5344CB8AC3E}">
        <p14:creationId xmlns:p14="http://schemas.microsoft.com/office/powerpoint/2010/main" val="20823030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第</a:t>
            </a:r>
            <a:r>
              <a:rPr lang="en-US" altLang="zh-CN" dirty="0"/>
              <a:t>10</a:t>
            </a:r>
            <a:r>
              <a:rPr lang="zh-CN" altLang="en-US" dirty="0"/>
              <a:t>章 </a:t>
            </a:r>
            <a:r>
              <a:rPr lang="en-US" altLang="zh-CN" dirty="0"/>
              <a:t>Spring Data</a:t>
            </a:r>
            <a:endParaRPr lang="zh-CN" altLang="en-US" dirty="0"/>
          </a:p>
        </p:txBody>
      </p:sp>
      <p:sp>
        <p:nvSpPr>
          <p:cNvPr id="3" name="Rectangle 43"/>
          <p:cNvSpPr>
            <a:spLocks noChangeArrowheads="1"/>
          </p:cNvSpPr>
          <p:nvPr/>
        </p:nvSpPr>
        <p:spPr bwMode="auto">
          <a:xfrm>
            <a:off x="788988" y="1212943"/>
            <a:ext cx="4281941" cy="56340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v"/>
              <a:defRPr sz="2800" b="1">
                <a:solidFill>
                  <a:schemeClr val="hlink"/>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nSpc>
                <a:spcPct val="150000"/>
              </a:lnSpc>
              <a:spcBef>
                <a:spcPct val="30000"/>
              </a:spcBef>
              <a:buClr>
                <a:schemeClr val="tx1"/>
              </a:buClr>
              <a:buSzPct val="75000"/>
              <a:buNone/>
            </a:pPr>
            <a:r>
              <a:rPr lang="en-US" altLang="zh-CN" sz="2000" dirty="0">
                <a:solidFill>
                  <a:schemeClr val="tx1"/>
                </a:solidFill>
                <a:latin typeface="宋体" panose="02010600030101010101" pitchFamily="2" charset="-122"/>
                <a:ea typeface="宋体" panose="02010600030101010101" pitchFamily="2" charset="-122"/>
              </a:rPr>
              <a:t>10.1 Spring Data</a:t>
            </a:r>
            <a:r>
              <a:rPr lang="zh-CN" altLang="en-US" sz="2000" dirty="0">
                <a:solidFill>
                  <a:schemeClr val="tx1"/>
                </a:solidFill>
                <a:latin typeface="宋体" panose="02010600030101010101" pitchFamily="2" charset="-122"/>
                <a:ea typeface="宋体" panose="02010600030101010101" pitchFamily="2" charset="-122"/>
              </a:rPr>
              <a:t>概述</a:t>
            </a:r>
            <a:endParaRPr lang="en-US" altLang="zh-CN" sz="2000" dirty="0">
              <a:solidFill>
                <a:schemeClr val="tx1"/>
              </a:solidFill>
              <a:latin typeface="宋体" panose="02010600030101010101" pitchFamily="2" charset="-122"/>
              <a:ea typeface="宋体" panose="02010600030101010101" pitchFamily="2" charset="-122"/>
            </a:endParaRPr>
          </a:p>
          <a:p>
            <a:pPr marL="285750" indent="-285750">
              <a:lnSpc>
                <a:spcPct val="150000"/>
              </a:lnSpc>
              <a:spcBef>
                <a:spcPct val="30000"/>
              </a:spcBef>
              <a:buClr>
                <a:schemeClr val="tx1"/>
              </a:buClr>
              <a:buSzPct val="75000"/>
              <a:buFont typeface="Arial" panose="020B0604020202020204" pitchFamily="34" charset="0"/>
              <a:buChar char="•"/>
            </a:pPr>
            <a:r>
              <a:rPr lang="en-US" altLang="zh-CN" sz="1800" b="0" dirty="0">
                <a:solidFill>
                  <a:schemeClr val="tx1"/>
                </a:solidFill>
                <a:latin typeface="宋体" panose="02010600030101010101" pitchFamily="2" charset="-122"/>
                <a:ea typeface="宋体" panose="02010600030101010101" pitchFamily="2" charset="-122"/>
              </a:rPr>
              <a:t>10.1.1 JDBC</a:t>
            </a:r>
            <a:r>
              <a:rPr lang="zh-CN" altLang="en-US" sz="1800" b="0" dirty="0">
                <a:solidFill>
                  <a:schemeClr val="tx1"/>
                </a:solidFill>
                <a:latin typeface="宋体" panose="02010600030101010101" pitchFamily="2" charset="-122"/>
                <a:ea typeface="宋体" panose="02010600030101010101" pitchFamily="2" charset="-122"/>
              </a:rPr>
              <a:t>编程与</a:t>
            </a:r>
            <a:r>
              <a:rPr lang="en-US" altLang="zh-CN" sz="1800" b="0" dirty="0">
                <a:solidFill>
                  <a:schemeClr val="tx1"/>
                </a:solidFill>
                <a:latin typeface="宋体" panose="02010600030101010101" pitchFamily="2" charset="-122"/>
                <a:ea typeface="宋体" panose="02010600030101010101" pitchFamily="2" charset="-122"/>
              </a:rPr>
              <a:t>ORM</a:t>
            </a:r>
          </a:p>
          <a:p>
            <a:pPr marL="285750" indent="-285750">
              <a:lnSpc>
                <a:spcPct val="150000"/>
              </a:lnSpc>
              <a:spcBef>
                <a:spcPct val="30000"/>
              </a:spcBef>
              <a:buClr>
                <a:schemeClr val="tx1"/>
              </a:buClr>
              <a:buSzPct val="75000"/>
              <a:buFont typeface="Arial" panose="020B0604020202020204" pitchFamily="34" charset="0"/>
              <a:buChar char="•"/>
            </a:pPr>
            <a:r>
              <a:rPr lang="en-US" altLang="zh-CN" sz="1800" b="0" dirty="0">
                <a:solidFill>
                  <a:schemeClr val="tx1"/>
                </a:solidFill>
                <a:latin typeface="宋体" panose="02010600030101010101" pitchFamily="2" charset="-122"/>
                <a:ea typeface="宋体" panose="02010600030101010101" pitchFamily="2" charset="-122"/>
              </a:rPr>
              <a:t>10.1.2 Spring Data</a:t>
            </a:r>
            <a:r>
              <a:rPr lang="zh-CN" altLang="en-US" sz="1800" b="0" dirty="0">
                <a:solidFill>
                  <a:schemeClr val="tx1"/>
                </a:solidFill>
                <a:latin typeface="宋体" panose="02010600030101010101" pitchFamily="2" charset="-122"/>
                <a:ea typeface="宋体" panose="02010600030101010101" pitchFamily="2" charset="-122"/>
              </a:rPr>
              <a:t>项目</a:t>
            </a:r>
            <a:endParaRPr lang="en-US" altLang="zh-CN" sz="1800" b="0" dirty="0">
              <a:solidFill>
                <a:schemeClr val="tx1"/>
              </a:solidFill>
              <a:latin typeface="宋体" panose="02010600030101010101" pitchFamily="2" charset="-122"/>
              <a:ea typeface="宋体" panose="02010600030101010101" pitchFamily="2" charset="-122"/>
            </a:endParaRPr>
          </a:p>
          <a:p>
            <a:pPr>
              <a:lnSpc>
                <a:spcPct val="150000"/>
              </a:lnSpc>
              <a:spcBef>
                <a:spcPct val="30000"/>
              </a:spcBef>
              <a:buClr>
                <a:schemeClr val="tx1"/>
              </a:buClr>
              <a:buSzPct val="75000"/>
              <a:buNone/>
            </a:pPr>
            <a:r>
              <a:rPr lang="en-US" altLang="zh-CN" sz="2000" dirty="0">
                <a:solidFill>
                  <a:schemeClr val="tx1"/>
                </a:solidFill>
                <a:latin typeface="宋体" panose="02010600030101010101" pitchFamily="2" charset="-122"/>
                <a:ea typeface="宋体" panose="02010600030101010101" pitchFamily="2" charset="-122"/>
              </a:rPr>
              <a:t>10.2 Spring Data JPA</a:t>
            </a:r>
          </a:p>
          <a:p>
            <a:pPr marL="285750" indent="-285750">
              <a:lnSpc>
                <a:spcPct val="150000"/>
              </a:lnSpc>
              <a:spcBef>
                <a:spcPct val="30000"/>
              </a:spcBef>
              <a:buClr>
                <a:schemeClr val="tx1"/>
              </a:buClr>
              <a:buSzPct val="75000"/>
              <a:buFont typeface="Arial" panose="020B0604020202020204" pitchFamily="34" charset="0"/>
              <a:buChar char="•"/>
            </a:pPr>
            <a:r>
              <a:rPr lang="en-US" altLang="zh-CN" sz="1800" b="0" dirty="0">
                <a:solidFill>
                  <a:schemeClr val="tx1"/>
                </a:solidFill>
                <a:latin typeface="宋体" panose="02010600030101010101" pitchFamily="2" charset="-122"/>
                <a:ea typeface="宋体" panose="02010600030101010101" pitchFamily="2" charset="-122"/>
              </a:rPr>
              <a:t>10.2.1 Spring Data JPA HelloWorld</a:t>
            </a:r>
          </a:p>
          <a:p>
            <a:pPr marL="285750" indent="-285750">
              <a:lnSpc>
                <a:spcPct val="150000"/>
              </a:lnSpc>
              <a:spcBef>
                <a:spcPct val="30000"/>
              </a:spcBef>
              <a:buClr>
                <a:schemeClr val="tx1"/>
              </a:buClr>
              <a:buSzPct val="75000"/>
              <a:buFont typeface="Arial" panose="020B0604020202020204" pitchFamily="34" charset="0"/>
              <a:buChar char="•"/>
            </a:pPr>
            <a:r>
              <a:rPr lang="en-US" altLang="zh-CN" sz="1800" b="0" dirty="0">
                <a:solidFill>
                  <a:schemeClr val="tx1"/>
                </a:solidFill>
                <a:latin typeface="宋体" panose="02010600030101010101" pitchFamily="2" charset="-122"/>
                <a:ea typeface="宋体" panose="02010600030101010101" pitchFamily="2" charset="-122"/>
              </a:rPr>
              <a:t>10.2.2 Entity</a:t>
            </a:r>
            <a:r>
              <a:rPr lang="zh-CN" altLang="en-US" sz="1800" b="0" dirty="0">
                <a:solidFill>
                  <a:schemeClr val="tx1"/>
                </a:solidFill>
                <a:latin typeface="宋体" panose="02010600030101010101" pitchFamily="2" charset="-122"/>
                <a:ea typeface="宋体" panose="02010600030101010101" pitchFamily="2" charset="-122"/>
              </a:rPr>
              <a:t>定义</a:t>
            </a:r>
            <a:endParaRPr lang="en-US" altLang="zh-CN" sz="1800" b="0" dirty="0">
              <a:solidFill>
                <a:schemeClr val="tx1"/>
              </a:solidFill>
              <a:latin typeface="宋体" panose="02010600030101010101" pitchFamily="2" charset="-122"/>
              <a:ea typeface="宋体" panose="02010600030101010101" pitchFamily="2" charset="-122"/>
            </a:endParaRPr>
          </a:p>
          <a:p>
            <a:pPr marL="285750" indent="-285750">
              <a:lnSpc>
                <a:spcPct val="150000"/>
              </a:lnSpc>
              <a:spcBef>
                <a:spcPct val="30000"/>
              </a:spcBef>
              <a:buClr>
                <a:schemeClr val="tx1"/>
              </a:buClr>
              <a:buSzPct val="75000"/>
              <a:buFont typeface="Arial" panose="020B0604020202020204" pitchFamily="34" charset="0"/>
              <a:buChar char="•"/>
            </a:pPr>
            <a:r>
              <a:rPr lang="en-US" altLang="zh-CN" sz="1800" b="0" dirty="0">
                <a:solidFill>
                  <a:schemeClr val="tx1"/>
                </a:solidFill>
                <a:latin typeface="宋体" panose="02010600030101010101" pitchFamily="2" charset="-122"/>
                <a:ea typeface="宋体" panose="02010600030101010101" pitchFamily="2" charset="-122"/>
              </a:rPr>
              <a:t>10.2.3 Repository</a:t>
            </a:r>
            <a:r>
              <a:rPr lang="zh-CN" altLang="en-US" sz="1800" b="0" dirty="0">
                <a:solidFill>
                  <a:schemeClr val="tx1"/>
                </a:solidFill>
                <a:latin typeface="宋体" panose="02010600030101010101" pitchFamily="2" charset="-122"/>
                <a:ea typeface="宋体" panose="02010600030101010101" pitchFamily="2" charset="-122"/>
              </a:rPr>
              <a:t>与查询</a:t>
            </a:r>
            <a:endParaRPr lang="en-US" altLang="zh-CN" sz="1800" b="0" dirty="0">
              <a:solidFill>
                <a:schemeClr val="tx1"/>
              </a:solidFill>
              <a:latin typeface="宋体" panose="02010600030101010101" pitchFamily="2" charset="-122"/>
              <a:ea typeface="宋体" panose="02010600030101010101" pitchFamily="2" charset="-122"/>
            </a:endParaRPr>
          </a:p>
          <a:p>
            <a:pPr marL="285750" indent="-285750">
              <a:lnSpc>
                <a:spcPct val="150000"/>
              </a:lnSpc>
              <a:spcBef>
                <a:spcPct val="30000"/>
              </a:spcBef>
              <a:buClr>
                <a:schemeClr val="tx1"/>
              </a:buClr>
              <a:buSzPct val="75000"/>
              <a:buFont typeface="Arial" panose="020B0604020202020204" pitchFamily="34" charset="0"/>
              <a:buChar char="•"/>
            </a:pPr>
            <a:r>
              <a:rPr lang="en-US" altLang="zh-CN" sz="1800" b="0" dirty="0">
                <a:solidFill>
                  <a:schemeClr val="tx1"/>
                </a:solidFill>
                <a:latin typeface="宋体" panose="02010600030101010101" pitchFamily="2" charset="-122"/>
                <a:ea typeface="宋体" panose="02010600030101010101" pitchFamily="2" charset="-122"/>
              </a:rPr>
              <a:t>10.2.4</a:t>
            </a:r>
            <a:r>
              <a:rPr lang="zh-CN" altLang="en-US" sz="1800" b="0" dirty="0">
                <a:solidFill>
                  <a:schemeClr val="tx1"/>
                </a:solidFill>
                <a:latin typeface="宋体" panose="02010600030101010101" pitchFamily="2" charset="-122"/>
                <a:ea typeface="宋体" panose="02010600030101010101" pitchFamily="2" charset="-122"/>
              </a:rPr>
              <a:t> </a:t>
            </a:r>
            <a:r>
              <a:rPr lang="en-US" altLang="zh-CN" sz="1800" b="0" dirty="0" err="1">
                <a:solidFill>
                  <a:schemeClr val="tx1"/>
                </a:solidFill>
                <a:latin typeface="宋体" panose="02010600030101010101" pitchFamily="2" charset="-122"/>
                <a:ea typeface="宋体" panose="02010600030101010101" pitchFamily="2" charset="-122"/>
              </a:rPr>
              <a:t>Todolist</a:t>
            </a:r>
            <a:r>
              <a:rPr lang="zh-CN" altLang="en-US" sz="1800" b="0">
                <a:solidFill>
                  <a:schemeClr val="tx1"/>
                </a:solidFill>
                <a:latin typeface="宋体" panose="02010600030101010101" pitchFamily="2" charset="-122"/>
                <a:ea typeface="宋体" panose="02010600030101010101" pitchFamily="2" charset="-122"/>
              </a:rPr>
              <a:t>示例程序</a:t>
            </a:r>
            <a:endParaRPr lang="en-US" altLang="zh-CN" sz="1800" b="0" dirty="0">
              <a:solidFill>
                <a:schemeClr val="tx1"/>
              </a:solidFill>
              <a:latin typeface="宋体" panose="02010600030101010101" pitchFamily="2" charset="-122"/>
              <a:ea typeface="宋体" panose="02010600030101010101" pitchFamily="2" charset="-122"/>
            </a:endParaRPr>
          </a:p>
          <a:p>
            <a:pPr marL="285750" indent="-285750">
              <a:lnSpc>
                <a:spcPct val="150000"/>
              </a:lnSpc>
              <a:spcBef>
                <a:spcPct val="30000"/>
              </a:spcBef>
              <a:buClr>
                <a:schemeClr val="tx1"/>
              </a:buClr>
              <a:buSzPct val="75000"/>
              <a:buFont typeface="Arial" panose="020B0604020202020204" pitchFamily="34" charset="0"/>
              <a:buChar char="•"/>
            </a:pPr>
            <a:r>
              <a:rPr lang="en-US" altLang="zh-CN" sz="1800" b="0" dirty="0">
                <a:solidFill>
                  <a:schemeClr val="tx1"/>
                </a:solidFill>
                <a:latin typeface="宋体" panose="02010600030101010101" pitchFamily="2" charset="-122"/>
                <a:ea typeface="宋体" panose="02010600030101010101" pitchFamily="2" charset="-122"/>
              </a:rPr>
              <a:t>10.2.5 </a:t>
            </a:r>
            <a:r>
              <a:rPr lang="zh-CN" altLang="en-US" sz="1800" b="0" dirty="0">
                <a:solidFill>
                  <a:schemeClr val="tx1"/>
                </a:solidFill>
                <a:latin typeface="宋体" panose="02010600030101010101" pitchFamily="2" charset="-122"/>
                <a:ea typeface="宋体" panose="02010600030101010101" pitchFamily="2" charset="-122"/>
              </a:rPr>
              <a:t>关系映射</a:t>
            </a:r>
            <a:endParaRPr lang="en-US" altLang="zh-CN" sz="1800" b="0" dirty="0">
              <a:solidFill>
                <a:schemeClr val="tx1"/>
              </a:solidFill>
              <a:latin typeface="宋体" panose="02010600030101010101" pitchFamily="2" charset="-122"/>
              <a:ea typeface="宋体" panose="02010600030101010101" pitchFamily="2" charset="-122"/>
            </a:endParaRPr>
          </a:p>
          <a:p>
            <a:pPr>
              <a:lnSpc>
                <a:spcPct val="150000"/>
              </a:lnSpc>
              <a:spcBef>
                <a:spcPct val="30000"/>
              </a:spcBef>
              <a:buClr>
                <a:schemeClr val="tx1"/>
              </a:buClr>
              <a:buSzPct val="75000"/>
              <a:buNone/>
            </a:pPr>
            <a:r>
              <a:rPr lang="en-US" altLang="zh-CN" sz="2000" dirty="0">
                <a:solidFill>
                  <a:schemeClr val="tx1"/>
                </a:solidFill>
                <a:latin typeface="宋体" panose="02010600030101010101" pitchFamily="2" charset="-122"/>
                <a:ea typeface="宋体" panose="02010600030101010101" pitchFamily="2" charset="-122"/>
              </a:rPr>
              <a:t>10.3 Spring Data REST</a:t>
            </a:r>
            <a:endParaRPr lang="en-US" altLang="zh-CN" sz="1800" b="0" dirty="0">
              <a:solidFill>
                <a:schemeClr val="tx1"/>
              </a:solidFill>
              <a:latin typeface="宋体" panose="02010600030101010101" pitchFamily="2" charset="-122"/>
              <a:ea typeface="宋体" panose="02010600030101010101" pitchFamily="2" charset="-122"/>
            </a:endParaRPr>
          </a:p>
          <a:p>
            <a:pPr marL="285750" indent="-285750">
              <a:lnSpc>
                <a:spcPct val="150000"/>
              </a:lnSpc>
              <a:spcBef>
                <a:spcPct val="30000"/>
              </a:spcBef>
              <a:buClr>
                <a:schemeClr val="tx1"/>
              </a:buClr>
              <a:buSzPct val="75000"/>
              <a:buFont typeface="Arial" panose="020B0604020202020204" pitchFamily="34" charset="0"/>
              <a:buChar char="•"/>
            </a:pPr>
            <a:r>
              <a:rPr lang="en-US" altLang="zh-CN" sz="1800" b="0" dirty="0">
                <a:solidFill>
                  <a:schemeClr val="tx1"/>
                </a:solidFill>
                <a:latin typeface="宋体" panose="02010600030101010101" pitchFamily="2" charset="-122"/>
                <a:ea typeface="宋体" panose="02010600030101010101" pitchFamily="2" charset="-122"/>
              </a:rPr>
              <a:t>10.3.1 </a:t>
            </a:r>
            <a:r>
              <a:rPr lang="en-US" altLang="zh-CN" sz="2000" b="0" dirty="0">
                <a:solidFill>
                  <a:schemeClr val="tx1"/>
                </a:solidFill>
                <a:latin typeface="宋体" panose="02010600030101010101" pitchFamily="2" charset="-122"/>
                <a:ea typeface="宋体" panose="02010600030101010101" pitchFamily="2" charset="-122"/>
              </a:rPr>
              <a:t>Spring Data REST</a:t>
            </a:r>
            <a:r>
              <a:rPr lang="zh-CN" altLang="en-US" sz="2000" b="0" dirty="0">
                <a:solidFill>
                  <a:schemeClr val="tx1"/>
                </a:solidFill>
                <a:latin typeface="宋体" panose="02010600030101010101" pitchFamily="2" charset="-122"/>
                <a:ea typeface="宋体" panose="02010600030101010101" pitchFamily="2" charset="-122"/>
              </a:rPr>
              <a:t>简介</a:t>
            </a:r>
            <a:endParaRPr lang="zh-CN" altLang="en-US" sz="2000" dirty="0">
              <a:solidFill>
                <a:schemeClr val="tx1"/>
              </a:solidFill>
              <a:latin typeface="宋体" panose="02010600030101010101" pitchFamily="2" charset="-122"/>
              <a:ea typeface="宋体" panose="02010600030101010101" pitchFamily="2" charset="-122"/>
            </a:endParaRPr>
          </a:p>
        </p:txBody>
      </p:sp>
      <p:pic>
        <p:nvPicPr>
          <p:cNvPr id="4" name="图片 3"/>
          <p:cNvPicPr>
            <a:picLocks noChangeAspect="1"/>
          </p:cNvPicPr>
          <p:nvPr/>
        </p:nvPicPr>
        <p:blipFill>
          <a:blip r:embed="rId2"/>
          <a:stretch>
            <a:fillRect/>
          </a:stretch>
        </p:blipFill>
        <p:spPr>
          <a:xfrm>
            <a:off x="6848631" y="2352614"/>
            <a:ext cx="3409794" cy="3513911"/>
          </a:xfrm>
          <a:prstGeom prst="rect">
            <a:avLst/>
          </a:prstGeom>
        </p:spPr>
      </p:pic>
    </p:spTree>
    <p:extLst>
      <p:ext uri="{BB962C8B-B14F-4D97-AF65-F5344CB8AC3E}">
        <p14:creationId xmlns:p14="http://schemas.microsoft.com/office/powerpoint/2010/main" val="29233473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0" kern="1800" dirty="0">
                <a:latin typeface="Times New Roman"/>
              </a:rPr>
              <a:t>10.2 Spring Data JPA</a:t>
            </a:r>
            <a:endParaRPr lang="zh-CN" altLang="en-US" b="0" kern="1800" dirty="0">
              <a:latin typeface="Times New Roman"/>
            </a:endParaRPr>
          </a:p>
        </p:txBody>
      </p:sp>
      <p:sp>
        <p:nvSpPr>
          <p:cNvPr id="3" name="文本框 2"/>
          <p:cNvSpPr txBox="1"/>
          <p:nvPr/>
        </p:nvSpPr>
        <p:spPr>
          <a:xfrm>
            <a:off x="250370" y="1223784"/>
            <a:ext cx="11551105" cy="2092881"/>
          </a:xfrm>
          <a:prstGeom prst="rect">
            <a:avLst/>
          </a:prstGeom>
          <a:noFill/>
        </p:spPr>
        <p:txBody>
          <a:bodyPr wrap="square" rtlCol="0">
            <a:spAutoFit/>
          </a:bodyPr>
          <a:lstStyle/>
          <a:p>
            <a:pPr marL="109855">
              <a:lnSpc>
                <a:spcPct val="150000"/>
              </a:lnSpc>
              <a:spcBef>
                <a:spcPts val="400"/>
              </a:spcBef>
              <a:buClr>
                <a:schemeClr val="accent1"/>
              </a:buClr>
              <a:buSzPct val="68000"/>
            </a:pPr>
            <a:r>
              <a:rPr lang="en-US" altLang="zh-CN" sz="2000" dirty="0"/>
              <a:t>10.2.1 Spring Data JPA HelloWorld</a:t>
            </a:r>
          </a:p>
          <a:p>
            <a:pPr marL="109855">
              <a:lnSpc>
                <a:spcPct val="150000"/>
              </a:lnSpc>
              <a:spcBef>
                <a:spcPts val="400"/>
              </a:spcBef>
              <a:buClr>
                <a:schemeClr val="accent1"/>
              </a:buClr>
              <a:buSzPct val="68000"/>
            </a:pPr>
            <a:endParaRPr lang="en-US" altLang="zh-CN" sz="2000" dirty="0"/>
          </a:p>
          <a:p>
            <a:pPr marL="109855">
              <a:lnSpc>
                <a:spcPct val="150000"/>
              </a:lnSpc>
              <a:spcBef>
                <a:spcPts val="400"/>
              </a:spcBef>
              <a:buClr>
                <a:schemeClr val="accent1"/>
              </a:buClr>
              <a:buSzPct val="68000"/>
            </a:pPr>
            <a:endParaRPr lang="en-US" altLang="zh-CN" sz="2000" dirty="0"/>
          </a:p>
          <a:p>
            <a:pPr marL="109855">
              <a:lnSpc>
                <a:spcPct val="150000"/>
              </a:lnSpc>
              <a:spcBef>
                <a:spcPts val="400"/>
              </a:spcBef>
              <a:buClr>
                <a:schemeClr val="accent1"/>
              </a:buClr>
              <a:buSzPct val="68000"/>
            </a:pPr>
            <a:endParaRPr lang="en-US" altLang="zh-CN" sz="2000" dirty="0">
              <a:sym typeface="+mn-ea"/>
            </a:endParaRPr>
          </a:p>
        </p:txBody>
      </p:sp>
      <p:sp>
        <p:nvSpPr>
          <p:cNvPr id="4" name="矩形 3"/>
          <p:cNvSpPr/>
          <p:nvPr/>
        </p:nvSpPr>
        <p:spPr>
          <a:xfrm>
            <a:off x="576261" y="1812995"/>
            <a:ext cx="9111435" cy="958596"/>
          </a:xfrm>
          <a:prstGeom prst="rect">
            <a:avLst/>
          </a:prstGeom>
        </p:spPr>
        <p:txBody>
          <a:bodyPr wrap="square">
            <a:spAutoFit/>
          </a:bodyPr>
          <a:lstStyle/>
          <a:p>
            <a:pPr lvl="1">
              <a:lnSpc>
                <a:spcPct val="150000"/>
              </a:lnSpc>
            </a:pPr>
            <a:r>
              <a:rPr lang="zh-CN" altLang="en-US" sz="2000" dirty="0"/>
              <a:t>创建</a:t>
            </a:r>
            <a:r>
              <a:rPr lang="en-US" altLang="zh-CN" sz="2000" dirty="0" err="1"/>
              <a:t>dao</a:t>
            </a:r>
            <a:r>
              <a:rPr lang="zh-CN" altLang="en-US" sz="2000" dirty="0"/>
              <a:t>子包并在其下创建</a:t>
            </a:r>
            <a:r>
              <a:rPr lang="en-US" altLang="zh-CN" sz="2000" dirty="0" err="1"/>
              <a:t>CustomerRepository</a:t>
            </a:r>
            <a:r>
              <a:rPr lang="zh-CN" altLang="en-US" sz="2000" dirty="0"/>
              <a:t>接口，继承</a:t>
            </a:r>
            <a:r>
              <a:rPr lang="en-US" altLang="zh-CN" sz="2000" dirty="0" err="1"/>
              <a:t>CrudRepository</a:t>
            </a:r>
            <a:endParaRPr lang="en-US" altLang="zh-CN" sz="2000" dirty="0"/>
          </a:p>
          <a:p>
            <a:pPr lvl="1">
              <a:lnSpc>
                <a:spcPct val="150000"/>
              </a:lnSpc>
            </a:pPr>
            <a:endParaRPr lang="en-US" altLang="zh-CN" sz="2000" dirty="0"/>
          </a:p>
        </p:txBody>
      </p:sp>
      <p:pic>
        <p:nvPicPr>
          <p:cNvPr id="7" name="图片 6">
            <a:extLst>
              <a:ext uri="{FF2B5EF4-FFF2-40B4-BE49-F238E27FC236}">
                <a16:creationId xmlns:a16="http://schemas.microsoft.com/office/drawing/2014/main" id="{CDC4A14A-5AE1-D745-B927-96A777BE05CC}"/>
              </a:ext>
            </a:extLst>
          </p:cNvPr>
          <p:cNvPicPr>
            <a:picLocks noChangeAspect="1"/>
          </p:cNvPicPr>
          <p:nvPr/>
        </p:nvPicPr>
        <p:blipFill>
          <a:blip r:embed="rId2"/>
          <a:stretch>
            <a:fillRect/>
          </a:stretch>
        </p:blipFill>
        <p:spPr>
          <a:xfrm>
            <a:off x="0" y="2564358"/>
            <a:ext cx="12192000" cy="3069858"/>
          </a:xfrm>
          <a:prstGeom prst="rect">
            <a:avLst/>
          </a:prstGeom>
        </p:spPr>
      </p:pic>
      <p:sp>
        <p:nvSpPr>
          <p:cNvPr id="10" name="文本框 9">
            <a:extLst>
              <a:ext uri="{FF2B5EF4-FFF2-40B4-BE49-F238E27FC236}">
                <a16:creationId xmlns:a16="http://schemas.microsoft.com/office/drawing/2014/main" id="{C089BB94-484F-A74F-AD09-637CF18C1A8C}"/>
              </a:ext>
            </a:extLst>
          </p:cNvPr>
          <p:cNvSpPr txBox="1"/>
          <p:nvPr/>
        </p:nvSpPr>
        <p:spPr>
          <a:xfrm>
            <a:off x="2913297" y="5807677"/>
            <a:ext cx="7385355" cy="369332"/>
          </a:xfrm>
          <a:prstGeom prst="rect">
            <a:avLst/>
          </a:prstGeom>
          <a:noFill/>
        </p:spPr>
        <p:txBody>
          <a:bodyPr wrap="none" rtlCol="0">
            <a:spAutoFit/>
          </a:bodyPr>
          <a:lstStyle/>
          <a:p>
            <a:r>
              <a:rPr kumimoji="1" lang="zh-CN" altLang="en-US" dirty="0"/>
              <a:t>开发者无需给出接口的实现类，</a:t>
            </a:r>
            <a:r>
              <a:rPr lang="en-US" altLang="zh-CN" dirty="0">
                <a:latin typeface="+mn-ea"/>
                <a:cs typeface="Courier New" panose="02070309020205020404" pitchFamily="49" charset="0"/>
              </a:rPr>
              <a:t> Spring</a:t>
            </a:r>
            <a:r>
              <a:rPr lang="zh-CN" altLang="en-US" dirty="0">
                <a:latin typeface="+mn-ea"/>
                <a:cs typeface="Courier New" panose="02070309020205020404" pitchFamily="49" charset="0"/>
              </a:rPr>
              <a:t>容器会</a:t>
            </a:r>
            <a:r>
              <a:rPr lang="zh-CN" altLang="en-US" dirty="0">
                <a:solidFill>
                  <a:srgbClr val="FF0000"/>
                </a:solidFill>
                <a:latin typeface="+mn-ea"/>
                <a:cs typeface="Courier New" panose="02070309020205020404" pitchFamily="49" charset="0"/>
              </a:rPr>
              <a:t>自动创建接口的代理实例</a:t>
            </a:r>
            <a:endParaRPr kumimoji="1" lang="zh-CN" altLang="en-US" dirty="0"/>
          </a:p>
        </p:txBody>
      </p:sp>
    </p:spTree>
    <p:extLst>
      <p:ext uri="{BB962C8B-B14F-4D97-AF65-F5344CB8AC3E}">
        <p14:creationId xmlns:p14="http://schemas.microsoft.com/office/powerpoint/2010/main" val="2617956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0" kern="1800" dirty="0">
                <a:latin typeface="Times New Roman"/>
              </a:rPr>
              <a:t>10.2 Spring Data JPA</a:t>
            </a:r>
            <a:endParaRPr lang="zh-CN" altLang="en-US" b="0" kern="1800" dirty="0">
              <a:latin typeface="Times New Roman"/>
            </a:endParaRPr>
          </a:p>
        </p:txBody>
      </p:sp>
      <p:sp>
        <p:nvSpPr>
          <p:cNvPr id="3" name="文本框 2"/>
          <p:cNvSpPr txBox="1"/>
          <p:nvPr/>
        </p:nvSpPr>
        <p:spPr>
          <a:xfrm>
            <a:off x="250370" y="1223784"/>
            <a:ext cx="11551105" cy="2092881"/>
          </a:xfrm>
          <a:prstGeom prst="rect">
            <a:avLst/>
          </a:prstGeom>
          <a:noFill/>
        </p:spPr>
        <p:txBody>
          <a:bodyPr wrap="square" rtlCol="0">
            <a:spAutoFit/>
          </a:bodyPr>
          <a:lstStyle/>
          <a:p>
            <a:pPr marL="109855">
              <a:lnSpc>
                <a:spcPct val="150000"/>
              </a:lnSpc>
              <a:spcBef>
                <a:spcPts val="400"/>
              </a:spcBef>
              <a:buClr>
                <a:schemeClr val="accent1"/>
              </a:buClr>
              <a:buSzPct val="68000"/>
            </a:pPr>
            <a:r>
              <a:rPr lang="en-US" altLang="zh-CN" sz="2000" dirty="0"/>
              <a:t>10.2.1 Spring Data JPA HelloWorld</a:t>
            </a:r>
          </a:p>
          <a:p>
            <a:pPr marL="109855">
              <a:lnSpc>
                <a:spcPct val="150000"/>
              </a:lnSpc>
              <a:spcBef>
                <a:spcPts val="400"/>
              </a:spcBef>
              <a:buClr>
                <a:schemeClr val="accent1"/>
              </a:buClr>
              <a:buSzPct val="68000"/>
            </a:pPr>
            <a:endParaRPr lang="en-US" altLang="zh-CN" sz="2000" dirty="0"/>
          </a:p>
          <a:p>
            <a:pPr marL="109855">
              <a:lnSpc>
                <a:spcPct val="150000"/>
              </a:lnSpc>
              <a:spcBef>
                <a:spcPts val="400"/>
              </a:spcBef>
              <a:buClr>
                <a:schemeClr val="accent1"/>
              </a:buClr>
              <a:buSzPct val="68000"/>
            </a:pPr>
            <a:endParaRPr lang="en-US" altLang="zh-CN" sz="2000" dirty="0"/>
          </a:p>
          <a:p>
            <a:pPr marL="109855">
              <a:lnSpc>
                <a:spcPct val="150000"/>
              </a:lnSpc>
              <a:spcBef>
                <a:spcPts val="400"/>
              </a:spcBef>
              <a:buClr>
                <a:schemeClr val="accent1"/>
              </a:buClr>
              <a:buSzPct val="68000"/>
            </a:pPr>
            <a:endParaRPr lang="en-US" altLang="zh-CN" sz="2000" dirty="0">
              <a:sym typeface="+mn-ea"/>
            </a:endParaRPr>
          </a:p>
        </p:txBody>
      </p:sp>
      <p:sp>
        <p:nvSpPr>
          <p:cNvPr id="4" name="矩形 3"/>
          <p:cNvSpPr/>
          <p:nvPr/>
        </p:nvSpPr>
        <p:spPr>
          <a:xfrm>
            <a:off x="576262" y="1812995"/>
            <a:ext cx="9139237" cy="500650"/>
          </a:xfrm>
          <a:prstGeom prst="rect">
            <a:avLst/>
          </a:prstGeom>
        </p:spPr>
        <p:txBody>
          <a:bodyPr wrap="square">
            <a:spAutoFit/>
          </a:bodyPr>
          <a:lstStyle/>
          <a:p>
            <a:pPr lvl="1">
              <a:lnSpc>
                <a:spcPct val="150000"/>
              </a:lnSpc>
            </a:pPr>
            <a:r>
              <a:rPr lang="zh-CN" altLang="en-US" sz="2000" dirty="0"/>
              <a:t>创建</a:t>
            </a:r>
            <a:r>
              <a:rPr lang="en-US" altLang="zh-CN" sz="2000" dirty="0"/>
              <a:t>controller</a:t>
            </a:r>
            <a:r>
              <a:rPr lang="zh-CN" altLang="en-US" sz="2000" dirty="0"/>
              <a:t>子包，并在其下创建</a:t>
            </a:r>
            <a:r>
              <a:rPr lang="en-US" altLang="zh-CN" sz="2000" dirty="0" err="1"/>
              <a:t>CustomerController</a:t>
            </a:r>
            <a:endParaRPr lang="en-US" altLang="zh-CN" sz="2000" dirty="0"/>
          </a:p>
        </p:txBody>
      </p:sp>
      <p:sp>
        <p:nvSpPr>
          <p:cNvPr id="6" name="Rectangle 1"/>
          <p:cNvSpPr>
            <a:spLocks noChangeArrowheads="1"/>
          </p:cNvSpPr>
          <p:nvPr/>
        </p:nvSpPr>
        <p:spPr bwMode="auto">
          <a:xfrm>
            <a:off x="0" y="-440"/>
            <a:ext cx="65" cy="458081"/>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79331"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pic>
        <p:nvPicPr>
          <p:cNvPr id="5" name="图片 4">
            <a:extLst>
              <a:ext uri="{FF2B5EF4-FFF2-40B4-BE49-F238E27FC236}">
                <a16:creationId xmlns:a16="http://schemas.microsoft.com/office/drawing/2014/main" id="{6EEE6021-7C08-9248-A947-EA25AF40ACA0}"/>
              </a:ext>
            </a:extLst>
          </p:cNvPr>
          <p:cNvPicPr>
            <a:picLocks noChangeAspect="1"/>
          </p:cNvPicPr>
          <p:nvPr/>
        </p:nvPicPr>
        <p:blipFill>
          <a:blip r:embed="rId2"/>
          <a:stretch>
            <a:fillRect/>
          </a:stretch>
        </p:blipFill>
        <p:spPr>
          <a:xfrm>
            <a:off x="1497099" y="2313645"/>
            <a:ext cx="9261388" cy="4604575"/>
          </a:xfrm>
          <a:prstGeom prst="rect">
            <a:avLst/>
          </a:prstGeom>
        </p:spPr>
      </p:pic>
      <p:cxnSp>
        <p:nvCxnSpPr>
          <p:cNvPr id="9" name="直线箭头连接符 8">
            <a:extLst>
              <a:ext uri="{FF2B5EF4-FFF2-40B4-BE49-F238E27FC236}">
                <a16:creationId xmlns:a16="http://schemas.microsoft.com/office/drawing/2014/main" id="{E27590F7-E6B5-8044-A112-82E2EF0FF4D5}"/>
              </a:ext>
            </a:extLst>
          </p:cNvPr>
          <p:cNvCxnSpPr>
            <a:cxnSpLocks/>
          </p:cNvCxnSpPr>
          <p:nvPr/>
        </p:nvCxnSpPr>
        <p:spPr>
          <a:xfrm flipH="1">
            <a:off x="7236823" y="5634216"/>
            <a:ext cx="782712" cy="2517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文本框 9">
            <a:extLst>
              <a:ext uri="{FF2B5EF4-FFF2-40B4-BE49-F238E27FC236}">
                <a16:creationId xmlns:a16="http://schemas.microsoft.com/office/drawing/2014/main" id="{08E307D5-6895-054F-970F-B02E83DA3AD4}"/>
              </a:ext>
            </a:extLst>
          </p:cNvPr>
          <p:cNvSpPr txBox="1"/>
          <p:nvPr/>
        </p:nvSpPr>
        <p:spPr>
          <a:xfrm>
            <a:off x="7875153" y="5221711"/>
            <a:ext cx="4416594" cy="875368"/>
          </a:xfrm>
          <a:prstGeom prst="rect">
            <a:avLst/>
          </a:prstGeom>
          <a:noFill/>
        </p:spPr>
        <p:txBody>
          <a:bodyPr wrap="none" rtlCol="0">
            <a:spAutoFit/>
          </a:bodyPr>
          <a:lstStyle/>
          <a:p>
            <a:pPr>
              <a:lnSpc>
                <a:spcPct val="150000"/>
              </a:lnSpc>
            </a:pPr>
            <a:r>
              <a:rPr kumimoji="1" lang="zh-CN" altLang="en-US" dirty="0"/>
              <a:t>为了能给</a:t>
            </a:r>
            <a:r>
              <a:rPr kumimoji="1" lang="en-US" altLang="zh-CN" dirty="0"/>
              <a:t>customer</a:t>
            </a:r>
            <a:r>
              <a:rPr kumimoji="1" lang="zh-CN" altLang="en-US" dirty="0"/>
              <a:t>属性赋值，</a:t>
            </a:r>
            <a:endParaRPr kumimoji="1" lang="en-US" altLang="zh-CN" dirty="0"/>
          </a:p>
          <a:p>
            <a:pPr>
              <a:lnSpc>
                <a:spcPct val="150000"/>
              </a:lnSpc>
            </a:pPr>
            <a:r>
              <a:rPr kumimoji="1" lang="zh-CN" altLang="en-US" dirty="0"/>
              <a:t>需要给</a:t>
            </a:r>
            <a:r>
              <a:rPr kumimoji="1" lang="en-US" altLang="zh-CN" dirty="0"/>
              <a:t>Customer</a:t>
            </a:r>
            <a:r>
              <a:rPr kumimoji="1" lang="zh-CN" altLang="en-US" dirty="0"/>
              <a:t>类的属性添加</a:t>
            </a:r>
            <a:r>
              <a:rPr kumimoji="1" lang="en-US" altLang="zh-CN" dirty="0"/>
              <a:t>set/get</a:t>
            </a:r>
            <a:r>
              <a:rPr kumimoji="1" lang="zh-CN" altLang="en-US" dirty="0"/>
              <a:t>方法</a:t>
            </a:r>
          </a:p>
        </p:txBody>
      </p:sp>
      <p:sp>
        <p:nvSpPr>
          <p:cNvPr id="12" name="矩形 11">
            <a:extLst>
              <a:ext uri="{FF2B5EF4-FFF2-40B4-BE49-F238E27FC236}">
                <a16:creationId xmlns:a16="http://schemas.microsoft.com/office/drawing/2014/main" id="{555033EF-BE3C-3A4F-B7C2-602DEB3C1C1A}"/>
              </a:ext>
            </a:extLst>
          </p:cNvPr>
          <p:cNvSpPr/>
          <p:nvPr/>
        </p:nvSpPr>
        <p:spPr>
          <a:xfrm>
            <a:off x="8107227" y="2982051"/>
            <a:ext cx="4084773" cy="369332"/>
          </a:xfrm>
          <a:prstGeom prst="rect">
            <a:avLst/>
          </a:prstGeom>
        </p:spPr>
        <p:txBody>
          <a:bodyPr wrap="none">
            <a:spAutoFit/>
          </a:bodyPr>
          <a:lstStyle/>
          <a:p>
            <a:r>
              <a:rPr lang="en-US" altLang="zh-CN" dirty="0">
                <a:latin typeface="+mn-ea"/>
                <a:cs typeface="Courier New" panose="02070309020205020404" pitchFamily="49" charset="0"/>
              </a:rPr>
              <a:t>Spring</a:t>
            </a:r>
            <a:r>
              <a:rPr lang="zh-CN" altLang="en-US" dirty="0">
                <a:latin typeface="+mn-ea"/>
                <a:cs typeface="Courier New" panose="02070309020205020404" pitchFamily="49" charset="0"/>
              </a:rPr>
              <a:t>容器会</a:t>
            </a:r>
            <a:r>
              <a:rPr lang="zh-CN" altLang="en-US" dirty="0">
                <a:solidFill>
                  <a:srgbClr val="FF0000"/>
                </a:solidFill>
                <a:latin typeface="+mn-ea"/>
                <a:cs typeface="Courier New" panose="02070309020205020404" pitchFamily="49" charset="0"/>
              </a:rPr>
              <a:t>自动创建接口的代理实例</a:t>
            </a:r>
            <a:endParaRPr lang="zh-CN" altLang="en-US" dirty="0"/>
          </a:p>
        </p:txBody>
      </p:sp>
    </p:spTree>
    <p:extLst>
      <p:ext uri="{BB962C8B-B14F-4D97-AF65-F5344CB8AC3E}">
        <p14:creationId xmlns:p14="http://schemas.microsoft.com/office/powerpoint/2010/main" val="42923724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0" kern="1800" dirty="0">
                <a:latin typeface="Times New Roman"/>
              </a:rPr>
              <a:t>10.2 Spring Data JPA</a:t>
            </a:r>
            <a:endParaRPr lang="zh-CN" altLang="en-US" b="0" kern="1800" dirty="0">
              <a:latin typeface="Times New Roman"/>
            </a:endParaRPr>
          </a:p>
        </p:txBody>
      </p:sp>
      <p:sp>
        <p:nvSpPr>
          <p:cNvPr id="3" name="文本框 2"/>
          <p:cNvSpPr txBox="1"/>
          <p:nvPr/>
        </p:nvSpPr>
        <p:spPr>
          <a:xfrm>
            <a:off x="250370" y="1223784"/>
            <a:ext cx="11551105" cy="2092881"/>
          </a:xfrm>
          <a:prstGeom prst="rect">
            <a:avLst/>
          </a:prstGeom>
          <a:noFill/>
        </p:spPr>
        <p:txBody>
          <a:bodyPr wrap="square" rtlCol="0">
            <a:spAutoFit/>
          </a:bodyPr>
          <a:lstStyle/>
          <a:p>
            <a:pPr marL="109855">
              <a:lnSpc>
                <a:spcPct val="150000"/>
              </a:lnSpc>
              <a:spcBef>
                <a:spcPts val="400"/>
              </a:spcBef>
              <a:buClr>
                <a:schemeClr val="accent1"/>
              </a:buClr>
              <a:buSzPct val="68000"/>
            </a:pPr>
            <a:r>
              <a:rPr lang="en-US" altLang="zh-CN" sz="2000" dirty="0"/>
              <a:t>10.2.1 Spring Data JPA HelloWorld</a:t>
            </a:r>
          </a:p>
          <a:p>
            <a:pPr marL="109855">
              <a:lnSpc>
                <a:spcPct val="150000"/>
              </a:lnSpc>
              <a:spcBef>
                <a:spcPts val="400"/>
              </a:spcBef>
              <a:buClr>
                <a:schemeClr val="accent1"/>
              </a:buClr>
              <a:buSzPct val="68000"/>
            </a:pPr>
            <a:endParaRPr lang="en-US" altLang="zh-CN" sz="2000" dirty="0"/>
          </a:p>
          <a:p>
            <a:pPr marL="109855">
              <a:lnSpc>
                <a:spcPct val="150000"/>
              </a:lnSpc>
              <a:spcBef>
                <a:spcPts val="400"/>
              </a:spcBef>
              <a:buClr>
                <a:schemeClr val="accent1"/>
              </a:buClr>
              <a:buSzPct val="68000"/>
            </a:pPr>
            <a:endParaRPr lang="en-US" altLang="zh-CN" sz="2000" dirty="0"/>
          </a:p>
          <a:p>
            <a:pPr marL="109855">
              <a:lnSpc>
                <a:spcPct val="150000"/>
              </a:lnSpc>
              <a:spcBef>
                <a:spcPts val="400"/>
              </a:spcBef>
              <a:buClr>
                <a:schemeClr val="accent1"/>
              </a:buClr>
              <a:buSzPct val="68000"/>
            </a:pPr>
            <a:endParaRPr lang="en-US" altLang="zh-CN" sz="2000" dirty="0">
              <a:sym typeface="+mn-ea"/>
            </a:endParaRPr>
          </a:p>
        </p:txBody>
      </p:sp>
      <p:sp>
        <p:nvSpPr>
          <p:cNvPr id="4" name="矩形 3"/>
          <p:cNvSpPr/>
          <p:nvPr/>
        </p:nvSpPr>
        <p:spPr>
          <a:xfrm>
            <a:off x="576262" y="1812995"/>
            <a:ext cx="9139237" cy="500650"/>
          </a:xfrm>
          <a:prstGeom prst="rect">
            <a:avLst/>
          </a:prstGeom>
        </p:spPr>
        <p:txBody>
          <a:bodyPr wrap="square">
            <a:spAutoFit/>
          </a:bodyPr>
          <a:lstStyle/>
          <a:p>
            <a:pPr lvl="1">
              <a:lnSpc>
                <a:spcPct val="150000"/>
              </a:lnSpc>
            </a:pPr>
            <a:r>
              <a:rPr lang="zh-CN" altLang="en-US" sz="2000" dirty="0"/>
              <a:t>创建</a:t>
            </a:r>
            <a:r>
              <a:rPr lang="en-US" altLang="zh-CN" sz="2000" dirty="0"/>
              <a:t>controller</a:t>
            </a:r>
            <a:r>
              <a:rPr lang="zh-CN" altLang="en-US" sz="2000" dirty="0"/>
              <a:t>子包，并在其下创建</a:t>
            </a:r>
            <a:r>
              <a:rPr lang="en-US" altLang="zh-CN" sz="2000" dirty="0" err="1"/>
              <a:t>CustomerController</a:t>
            </a:r>
            <a:endParaRPr lang="en-US" altLang="zh-CN" sz="2000" dirty="0"/>
          </a:p>
        </p:txBody>
      </p:sp>
      <p:sp>
        <p:nvSpPr>
          <p:cNvPr id="6" name="Rectangle 1"/>
          <p:cNvSpPr>
            <a:spLocks noChangeArrowheads="1"/>
          </p:cNvSpPr>
          <p:nvPr/>
        </p:nvSpPr>
        <p:spPr bwMode="auto">
          <a:xfrm>
            <a:off x="0" y="-440"/>
            <a:ext cx="65" cy="458081"/>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79331"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pic>
        <p:nvPicPr>
          <p:cNvPr id="7" name="图片 6">
            <a:extLst>
              <a:ext uri="{FF2B5EF4-FFF2-40B4-BE49-F238E27FC236}">
                <a16:creationId xmlns:a16="http://schemas.microsoft.com/office/drawing/2014/main" id="{4832CB5C-BD84-534E-99A7-4E0CA305C73F}"/>
              </a:ext>
            </a:extLst>
          </p:cNvPr>
          <p:cNvPicPr>
            <a:picLocks noChangeAspect="1"/>
          </p:cNvPicPr>
          <p:nvPr/>
        </p:nvPicPr>
        <p:blipFill>
          <a:blip r:embed="rId2"/>
          <a:stretch>
            <a:fillRect/>
          </a:stretch>
        </p:blipFill>
        <p:spPr>
          <a:xfrm>
            <a:off x="2088291" y="2270224"/>
            <a:ext cx="7462689" cy="4496059"/>
          </a:xfrm>
          <a:prstGeom prst="rect">
            <a:avLst/>
          </a:prstGeom>
        </p:spPr>
      </p:pic>
    </p:spTree>
    <p:extLst>
      <p:ext uri="{BB962C8B-B14F-4D97-AF65-F5344CB8AC3E}">
        <p14:creationId xmlns:p14="http://schemas.microsoft.com/office/powerpoint/2010/main" val="29709965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0" kern="1800" dirty="0">
                <a:latin typeface="Times New Roman"/>
              </a:rPr>
              <a:t>10.2 Spring Data JPA</a:t>
            </a:r>
            <a:endParaRPr lang="zh-CN" altLang="en-US" b="0" kern="1800" dirty="0">
              <a:latin typeface="Times New Roman"/>
            </a:endParaRPr>
          </a:p>
        </p:txBody>
      </p:sp>
      <p:sp>
        <p:nvSpPr>
          <p:cNvPr id="3" name="文本框 2"/>
          <p:cNvSpPr txBox="1"/>
          <p:nvPr/>
        </p:nvSpPr>
        <p:spPr>
          <a:xfrm>
            <a:off x="250370" y="1223784"/>
            <a:ext cx="11551105" cy="2092881"/>
          </a:xfrm>
          <a:prstGeom prst="rect">
            <a:avLst/>
          </a:prstGeom>
          <a:noFill/>
        </p:spPr>
        <p:txBody>
          <a:bodyPr wrap="square" rtlCol="0">
            <a:spAutoFit/>
          </a:bodyPr>
          <a:lstStyle/>
          <a:p>
            <a:pPr marL="109855">
              <a:lnSpc>
                <a:spcPct val="150000"/>
              </a:lnSpc>
              <a:spcBef>
                <a:spcPts val="400"/>
              </a:spcBef>
              <a:buClr>
                <a:schemeClr val="accent1"/>
              </a:buClr>
              <a:buSzPct val="68000"/>
            </a:pPr>
            <a:r>
              <a:rPr lang="en-US" altLang="zh-CN" sz="2000" dirty="0"/>
              <a:t>10.2.1 Spring Data JPA HelloWorld</a:t>
            </a:r>
          </a:p>
          <a:p>
            <a:pPr marL="109855">
              <a:lnSpc>
                <a:spcPct val="150000"/>
              </a:lnSpc>
              <a:spcBef>
                <a:spcPts val="400"/>
              </a:spcBef>
              <a:buClr>
                <a:schemeClr val="accent1"/>
              </a:buClr>
              <a:buSzPct val="68000"/>
            </a:pPr>
            <a:endParaRPr lang="en-US" altLang="zh-CN" sz="2000" dirty="0"/>
          </a:p>
          <a:p>
            <a:pPr marL="109855">
              <a:lnSpc>
                <a:spcPct val="150000"/>
              </a:lnSpc>
              <a:spcBef>
                <a:spcPts val="400"/>
              </a:spcBef>
              <a:buClr>
                <a:schemeClr val="accent1"/>
              </a:buClr>
              <a:buSzPct val="68000"/>
            </a:pPr>
            <a:endParaRPr lang="en-US" altLang="zh-CN" sz="2000" dirty="0"/>
          </a:p>
          <a:p>
            <a:pPr marL="109855">
              <a:lnSpc>
                <a:spcPct val="150000"/>
              </a:lnSpc>
              <a:spcBef>
                <a:spcPts val="400"/>
              </a:spcBef>
              <a:buClr>
                <a:schemeClr val="accent1"/>
              </a:buClr>
              <a:buSzPct val="68000"/>
            </a:pPr>
            <a:endParaRPr lang="en-US" altLang="zh-CN" sz="2000" dirty="0">
              <a:sym typeface="+mn-ea"/>
            </a:endParaRPr>
          </a:p>
        </p:txBody>
      </p:sp>
      <p:sp>
        <p:nvSpPr>
          <p:cNvPr id="4" name="矩形 3"/>
          <p:cNvSpPr/>
          <p:nvPr/>
        </p:nvSpPr>
        <p:spPr>
          <a:xfrm>
            <a:off x="576262" y="1812995"/>
            <a:ext cx="9139237" cy="958596"/>
          </a:xfrm>
          <a:prstGeom prst="rect">
            <a:avLst/>
          </a:prstGeom>
        </p:spPr>
        <p:txBody>
          <a:bodyPr wrap="square">
            <a:spAutoFit/>
          </a:bodyPr>
          <a:lstStyle/>
          <a:p>
            <a:pPr lvl="1">
              <a:lnSpc>
                <a:spcPct val="150000"/>
              </a:lnSpc>
            </a:pPr>
            <a:r>
              <a:rPr lang="zh-CN" altLang="en-US" sz="2000" dirty="0"/>
              <a:t>访问</a:t>
            </a:r>
            <a:r>
              <a:rPr lang="en" altLang="zh-CN" sz="2000" dirty="0">
                <a:hlinkClick r:id="rId2"/>
              </a:rPr>
              <a:t>http://127.0.0.1:8080/customer/add?firstName=</a:t>
            </a:r>
            <a:r>
              <a:rPr lang="zh-CN" altLang="en" sz="2000" dirty="0">
                <a:hlinkClick r:id="rId2"/>
              </a:rPr>
              <a:t>小</a:t>
            </a:r>
            <a:r>
              <a:rPr lang="zh-CN" altLang="en-US" sz="2000" dirty="0">
                <a:hlinkClick r:id="rId2"/>
              </a:rPr>
              <a:t>明</a:t>
            </a:r>
            <a:r>
              <a:rPr lang="en" altLang="zh-CN" sz="2000" dirty="0">
                <a:hlinkClick r:id="rId2"/>
              </a:rPr>
              <a:t>&amp;lastName</a:t>
            </a:r>
            <a:r>
              <a:rPr lang="en-US" altLang="zh-CN" sz="2000" dirty="0">
                <a:hlinkClick r:id="rId3"/>
              </a:rPr>
              <a:t>=</a:t>
            </a:r>
            <a:r>
              <a:rPr lang="zh-CN" altLang="en" sz="2000" dirty="0">
                <a:hlinkClick r:id="rId3"/>
              </a:rPr>
              <a:t>王</a:t>
            </a:r>
            <a:endParaRPr lang="en" altLang="zh-CN" sz="2000" dirty="0"/>
          </a:p>
          <a:p>
            <a:pPr lvl="1">
              <a:lnSpc>
                <a:spcPct val="150000"/>
              </a:lnSpc>
            </a:pPr>
            <a:endParaRPr lang="en-US" altLang="zh-CN" sz="2000" dirty="0"/>
          </a:p>
        </p:txBody>
      </p:sp>
      <p:sp>
        <p:nvSpPr>
          <p:cNvPr id="6" name="Rectangle 1"/>
          <p:cNvSpPr>
            <a:spLocks noChangeArrowheads="1"/>
          </p:cNvSpPr>
          <p:nvPr/>
        </p:nvSpPr>
        <p:spPr bwMode="auto">
          <a:xfrm>
            <a:off x="0" y="-440"/>
            <a:ext cx="65" cy="458081"/>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79331"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pic>
        <p:nvPicPr>
          <p:cNvPr id="8" name="图片 7">
            <a:extLst>
              <a:ext uri="{FF2B5EF4-FFF2-40B4-BE49-F238E27FC236}">
                <a16:creationId xmlns:a16="http://schemas.microsoft.com/office/drawing/2014/main" id="{C1CF5936-58D6-6C4D-9AF0-075C14D0C77B}"/>
              </a:ext>
            </a:extLst>
          </p:cNvPr>
          <p:cNvPicPr>
            <a:picLocks noChangeAspect="1"/>
          </p:cNvPicPr>
          <p:nvPr/>
        </p:nvPicPr>
        <p:blipFill>
          <a:blip r:embed="rId4"/>
          <a:stretch>
            <a:fillRect/>
          </a:stretch>
        </p:blipFill>
        <p:spPr>
          <a:xfrm>
            <a:off x="2313116" y="2338340"/>
            <a:ext cx="6608462" cy="1567536"/>
          </a:xfrm>
          <a:prstGeom prst="rect">
            <a:avLst/>
          </a:prstGeom>
        </p:spPr>
      </p:pic>
      <p:pic>
        <p:nvPicPr>
          <p:cNvPr id="9" name="图片 8">
            <a:extLst>
              <a:ext uri="{FF2B5EF4-FFF2-40B4-BE49-F238E27FC236}">
                <a16:creationId xmlns:a16="http://schemas.microsoft.com/office/drawing/2014/main" id="{E64E829E-EE2B-1B49-B8C2-72B5DE41E0EE}"/>
              </a:ext>
            </a:extLst>
          </p:cNvPr>
          <p:cNvPicPr>
            <a:picLocks noChangeAspect="1"/>
          </p:cNvPicPr>
          <p:nvPr/>
        </p:nvPicPr>
        <p:blipFill>
          <a:blip r:embed="rId5"/>
          <a:stretch>
            <a:fillRect/>
          </a:stretch>
        </p:blipFill>
        <p:spPr>
          <a:xfrm>
            <a:off x="-70078" y="4218635"/>
            <a:ext cx="12192000" cy="1448430"/>
          </a:xfrm>
          <a:prstGeom prst="rect">
            <a:avLst/>
          </a:prstGeom>
        </p:spPr>
      </p:pic>
      <p:sp>
        <p:nvSpPr>
          <p:cNvPr id="10" name="文本框 9">
            <a:extLst>
              <a:ext uri="{FF2B5EF4-FFF2-40B4-BE49-F238E27FC236}">
                <a16:creationId xmlns:a16="http://schemas.microsoft.com/office/drawing/2014/main" id="{2073F6B7-20F8-3C4F-B024-1F39F4F4CB65}"/>
              </a:ext>
            </a:extLst>
          </p:cNvPr>
          <p:cNvSpPr txBox="1"/>
          <p:nvPr/>
        </p:nvSpPr>
        <p:spPr>
          <a:xfrm>
            <a:off x="4282168" y="5449550"/>
            <a:ext cx="2954655" cy="369332"/>
          </a:xfrm>
          <a:prstGeom prst="rect">
            <a:avLst/>
          </a:prstGeom>
          <a:noFill/>
        </p:spPr>
        <p:txBody>
          <a:bodyPr wrap="none" rtlCol="0">
            <a:spAutoFit/>
          </a:bodyPr>
          <a:lstStyle/>
          <a:p>
            <a:r>
              <a:rPr kumimoji="1" lang="zh-CN" altLang="en-US" dirty="0"/>
              <a:t>控制台输出执行的</a:t>
            </a:r>
            <a:r>
              <a:rPr kumimoji="1" lang="en-US" altLang="zh-CN" dirty="0"/>
              <a:t>SQL</a:t>
            </a:r>
            <a:r>
              <a:rPr kumimoji="1" lang="zh-CN" altLang="en-US" dirty="0"/>
              <a:t>语句</a:t>
            </a:r>
          </a:p>
        </p:txBody>
      </p:sp>
    </p:spTree>
    <p:extLst>
      <p:ext uri="{BB962C8B-B14F-4D97-AF65-F5344CB8AC3E}">
        <p14:creationId xmlns:p14="http://schemas.microsoft.com/office/powerpoint/2010/main" val="12032716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0" kern="1800" dirty="0">
                <a:latin typeface="Times New Roman"/>
              </a:rPr>
              <a:t>10.2 Spring Data JPA</a:t>
            </a:r>
            <a:endParaRPr lang="zh-CN" altLang="en-US" b="0" kern="1800" dirty="0">
              <a:latin typeface="Times New Roman"/>
            </a:endParaRPr>
          </a:p>
        </p:txBody>
      </p:sp>
      <p:sp>
        <p:nvSpPr>
          <p:cNvPr id="3" name="文本框 2"/>
          <p:cNvSpPr txBox="1"/>
          <p:nvPr/>
        </p:nvSpPr>
        <p:spPr>
          <a:xfrm>
            <a:off x="250370" y="1223784"/>
            <a:ext cx="11551105" cy="2092881"/>
          </a:xfrm>
          <a:prstGeom prst="rect">
            <a:avLst/>
          </a:prstGeom>
          <a:noFill/>
        </p:spPr>
        <p:txBody>
          <a:bodyPr wrap="square" rtlCol="0">
            <a:spAutoFit/>
          </a:bodyPr>
          <a:lstStyle/>
          <a:p>
            <a:pPr marL="109855">
              <a:lnSpc>
                <a:spcPct val="150000"/>
              </a:lnSpc>
              <a:spcBef>
                <a:spcPts val="400"/>
              </a:spcBef>
              <a:buClr>
                <a:schemeClr val="accent1"/>
              </a:buClr>
              <a:buSzPct val="68000"/>
            </a:pPr>
            <a:r>
              <a:rPr lang="en-US" altLang="zh-CN" sz="2000" dirty="0"/>
              <a:t>10.2.1 Spring Data JPA HelloWorld</a:t>
            </a:r>
          </a:p>
          <a:p>
            <a:pPr marL="109855">
              <a:lnSpc>
                <a:spcPct val="150000"/>
              </a:lnSpc>
              <a:spcBef>
                <a:spcPts val="400"/>
              </a:spcBef>
              <a:buClr>
                <a:schemeClr val="accent1"/>
              </a:buClr>
              <a:buSzPct val="68000"/>
            </a:pPr>
            <a:endParaRPr lang="en-US" altLang="zh-CN" sz="2000" dirty="0"/>
          </a:p>
          <a:p>
            <a:pPr marL="109855">
              <a:lnSpc>
                <a:spcPct val="150000"/>
              </a:lnSpc>
              <a:spcBef>
                <a:spcPts val="400"/>
              </a:spcBef>
              <a:buClr>
                <a:schemeClr val="accent1"/>
              </a:buClr>
              <a:buSzPct val="68000"/>
            </a:pPr>
            <a:endParaRPr lang="en-US" altLang="zh-CN" sz="2000" dirty="0"/>
          </a:p>
          <a:p>
            <a:pPr marL="109855">
              <a:lnSpc>
                <a:spcPct val="150000"/>
              </a:lnSpc>
              <a:spcBef>
                <a:spcPts val="400"/>
              </a:spcBef>
              <a:buClr>
                <a:schemeClr val="accent1"/>
              </a:buClr>
              <a:buSzPct val="68000"/>
            </a:pPr>
            <a:endParaRPr lang="en-US" altLang="zh-CN" sz="2000" dirty="0">
              <a:sym typeface="+mn-ea"/>
            </a:endParaRPr>
          </a:p>
        </p:txBody>
      </p:sp>
      <p:sp>
        <p:nvSpPr>
          <p:cNvPr id="4" name="矩形 3"/>
          <p:cNvSpPr/>
          <p:nvPr/>
        </p:nvSpPr>
        <p:spPr>
          <a:xfrm>
            <a:off x="576262" y="1812995"/>
            <a:ext cx="9139237" cy="1420261"/>
          </a:xfrm>
          <a:prstGeom prst="rect">
            <a:avLst/>
          </a:prstGeom>
        </p:spPr>
        <p:txBody>
          <a:bodyPr wrap="square">
            <a:spAutoFit/>
          </a:bodyPr>
          <a:lstStyle/>
          <a:p>
            <a:pPr lvl="1">
              <a:lnSpc>
                <a:spcPct val="150000"/>
              </a:lnSpc>
            </a:pPr>
            <a:r>
              <a:rPr lang="zh-CN" altLang="en-US" sz="2000" dirty="0"/>
              <a:t>访问</a:t>
            </a:r>
            <a:r>
              <a:rPr lang="en" altLang="zh-CN" sz="2000" dirty="0">
                <a:hlinkClick r:id="rId2"/>
              </a:rPr>
              <a:t>http://127.0.0.1:8080/h2-console/</a:t>
            </a:r>
            <a:r>
              <a:rPr lang="en" altLang="zh-CN" sz="2000" dirty="0"/>
              <a:t>  h2</a:t>
            </a:r>
            <a:r>
              <a:rPr lang="zh-CN" altLang="en" sz="2000" dirty="0"/>
              <a:t>数据库</a:t>
            </a:r>
            <a:r>
              <a:rPr lang="zh-CN" altLang="en-US" sz="2000" dirty="0"/>
              <a:t>控制台，可以看到记录已经被插入到表中</a:t>
            </a:r>
            <a:endParaRPr lang="en" altLang="zh-CN" sz="2000" dirty="0"/>
          </a:p>
          <a:p>
            <a:pPr lvl="1">
              <a:lnSpc>
                <a:spcPct val="150000"/>
              </a:lnSpc>
            </a:pPr>
            <a:endParaRPr lang="en-US" altLang="zh-CN" sz="2000" dirty="0"/>
          </a:p>
        </p:txBody>
      </p:sp>
      <p:sp>
        <p:nvSpPr>
          <p:cNvPr id="6" name="Rectangle 1"/>
          <p:cNvSpPr>
            <a:spLocks noChangeArrowheads="1"/>
          </p:cNvSpPr>
          <p:nvPr/>
        </p:nvSpPr>
        <p:spPr bwMode="auto">
          <a:xfrm>
            <a:off x="0" y="-440"/>
            <a:ext cx="65" cy="458081"/>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79331"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pic>
        <p:nvPicPr>
          <p:cNvPr id="5" name="图片 4">
            <a:extLst>
              <a:ext uri="{FF2B5EF4-FFF2-40B4-BE49-F238E27FC236}">
                <a16:creationId xmlns:a16="http://schemas.microsoft.com/office/drawing/2014/main" id="{090E433D-CAED-0F49-AE13-EBB10AA2F099}"/>
              </a:ext>
            </a:extLst>
          </p:cNvPr>
          <p:cNvPicPr>
            <a:picLocks noChangeAspect="1"/>
          </p:cNvPicPr>
          <p:nvPr/>
        </p:nvPicPr>
        <p:blipFill>
          <a:blip r:embed="rId3"/>
          <a:stretch>
            <a:fillRect/>
          </a:stretch>
        </p:blipFill>
        <p:spPr>
          <a:xfrm>
            <a:off x="2901778" y="2270224"/>
            <a:ext cx="7505700" cy="4483100"/>
          </a:xfrm>
          <a:prstGeom prst="rect">
            <a:avLst/>
          </a:prstGeom>
        </p:spPr>
      </p:pic>
    </p:spTree>
    <p:extLst>
      <p:ext uri="{BB962C8B-B14F-4D97-AF65-F5344CB8AC3E}">
        <p14:creationId xmlns:p14="http://schemas.microsoft.com/office/powerpoint/2010/main" val="42614607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0" kern="1800" dirty="0">
                <a:latin typeface="Times New Roman"/>
              </a:rPr>
              <a:t>10.2 Spring Data JPA</a:t>
            </a:r>
            <a:endParaRPr lang="zh-CN" altLang="en-US" b="0" kern="1800" dirty="0">
              <a:latin typeface="Times New Roman"/>
            </a:endParaRPr>
          </a:p>
        </p:txBody>
      </p:sp>
      <p:sp>
        <p:nvSpPr>
          <p:cNvPr id="3" name="文本框 2"/>
          <p:cNvSpPr txBox="1"/>
          <p:nvPr/>
        </p:nvSpPr>
        <p:spPr>
          <a:xfrm>
            <a:off x="250370" y="1223784"/>
            <a:ext cx="11551105" cy="2092881"/>
          </a:xfrm>
          <a:prstGeom prst="rect">
            <a:avLst/>
          </a:prstGeom>
          <a:noFill/>
        </p:spPr>
        <p:txBody>
          <a:bodyPr wrap="square" rtlCol="0">
            <a:spAutoFit/>
          </a:bodyPr>
          <a:lstStyle/>
          <a:p>
            <a:pPr marL="109855">
              <a:lnSpc>
                <a:spcPct val="150000"/>
              </a:lnSpc>
              <a:spcBef>
                <a:spcPts val="400"/>
              </a:spcBef>
              <a:buClr>
                <a:schemeClr val="accent1"/>
              </a:buClr>
              <a:buSzPct val="68000"/>
            </a:pPr>
            <a:r>
              <a:rPr lang="en-US" altLang="zh-CN" sz="2000" dirty="0"/>
              <a:t>10.2.1 Spring Data JPA HelloWorld</a:t>
            </a:r>
          </a:p>
          <a:p>
            <a:pPr marL="109855">
              <a:lnSpc>
                <a:spcPct val="150000"/>
              </a:lnSpc>
              <a:spcBef>
                <a:spcPts val="400"/>
              </a:spcBef>
              <a:buClr>
                <a:schemeClr val="accent1"/>
              </a:buClr>
              <a:buSzPct val="68000"/>
            </a:pPr>
            <a:endParaRPr lang="en-US" altLang="zh-CN" sz="2000" dirty="0"/>
          </a:p>
          <a:p>
            <a:pPr marL="109855">
              <a:lnSpc>
                <a:spcPct val="150000"/>
              </a:lnSpc>
              <a:spcBef>
                <a:spcPts val="400"/>
              </a:spcBef>
              <a:buClr>
                <a:schemeClr val="accent1"/>
              </a:buClr>
              <a:buSzPct val="68000"/>
            </a:pPr>
            <a:endParaRPr lang="en-US" altLang="zh-CN" sz="2000" dirty="0"/>
          </a:p>
          <a:p>
            <a:pPr marL="109855">
              <a:lnSpc>
                <a:spcPct val="150000"/>
              </a:lnSpc>
              <a:spcBef>
                <a:spcPts val="400"/>
              </a:spcBef>
              <a:buClr>
                <a:schemeClr val="accent1"/>
              </a:buClr>
              <a:buSzPct val="68000"/>
            </a:pPr>
            <a:endParaRPr lang="en-US" altLang="zh-CN" sz="2000" dirty="0">
              <a:sym typeface="+mn-ea"/>
            </a:endParaRPr>
          </a:p>
        </p:txBody>
      </p:sp>
      <p:sp>
        <p:nvSpPr>
          <p:cNvPr id="4" name="矩形 3"/>
          <p:cNvSpPr/>
          <p:nvPr/>
        </p:nvSpPr>
        <p:spPr>
          <a:xfrm>
            <a:off x="576262" y="1812995"/>
            <a:ext cx="9139237" cy="958596"/>
          </a:xfrm>
          <a:prstGeom prst="rect">
            <a:avLst/>
          </a:prstGeom>
        </p:spPr>
        <p:txBody>
          <a:bodyPr wrap="square">
            <a:spAutoFit/>
          </a:bodyPr>
          <a:lstStyle/>
          <a:p>
            <a:pPr lvl="1">
              <a:lnSpc>
                <a:spcPct val="150000"/>
              </a:lnSpc>
            </a:pPr>
            <a:r>
              <a:rPr lang="zh-CN" altLang="en-US" sz="2000" dirty="0"/>
              <a:t>下面展示按</a:t>
            </a:r>
            <a:r>
              <a:rPr lang="en-US" altLang="zh-CN" sz="2000" dirty="0" err="1"/>
              <a:t>LastName</a:t>
            </a:r>
            <a:r>
              <a:rPr lang="zh-CN" altLang="en-US" sz="2000" dirty="0"/>
              <a:t>的值进行查找，在</a:t>
            </a:r>
            <a:r>
              <a:rPr lang="en" altLang="zh-CN" sz="2000" dirty="0" err="1"/>
              <a:t>CustomerRepository</a:t>
            </a:r>
            <a:r>
              <a:rPr lang="zh-CN" altLang="en" sz="2000" dirty="0"/>
              <a:t>中</a:t>
            </a:r>
            <a:r>
              <a:rPr lang="zh-CN" altLang="en-US" sz="2000" dirty="0"/>
              <a:t>添加如下方法：</a:t>
            </a:r>
            <a:endParaRPr lang="en-US" altLang="zh-CN" sz="2000" dirty="0"/>
          </a:p>
        </p:txBody>
      </p:sp>
      <p:sp>
        <p:nvSpPr>
          <p:cNvPr id="6" name="Rectangle 1"/>
          <p:cNvSpPr>
            <a:spLocks noChangeArrowheads="1"/>
          </p:cNvSpPr>
          <p:nvPr/>
        </p:nvSpPr>
        <p:spPr bwMode="auto">
          <a:xfrm>
            <a:off x="0" y="-440"/>
            <a:ext cx="65" cy="458081"/>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79331"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pic>
        <p:nvPicPr>
          <p:cNvPr id="7" name="图片 6">
            <a:extLst>
              <a:ext uri="{FF2B5EF4-FFF2-40B4-BE49-F238E27FC236}">
                <a16:creationId xmlns:a16="http://schemas.microsoft.com/office/drawing/2014/main" id="{8DC0B8E4-9A71-B84B-9A78-A627B0485581}"/>
              </a:ext>
            </a:extLst>
          </p:cNvPr>
          <p:cNvPicPr>
            <a:picLocks noChangeAspect="1"/>
          </p:cNvPicPr>
          <p:nvPr/>
        </p:nvPicPr>
        <p:blipFill>
          <a:blip r:embed="rId2"/>
          <a:stretch>
            <a:fillRect/>
          </a:stretch>
        </p:blipFill>
        <p:spPr>
          <a:xfrm>
            <a:off x="86498" y="2994515"/>
            <a:ext cx="12192000" cy="2639701"/>
          </a:xfrm>
          <a:prstGeom prst="rect">
            <a:avLst/>
          </a:prstGeom>
        </p:spPr>
      </p:pic>
      <p:sp>
        <p:nvSpPr>
          <p:cNvPr id="8" name="文本框 7">
            <a:extLst>
              <a:ext uri="{FF2B5EF4-FFF2-40B4-BE49-F238E27FC236}">
                <a16:creationId xmlns:a16="http://schemas.microsoft.com/office/drawing/2014/main" id="{F42B9E44-A008-3C47-8838-33076BB21ED8}"/>
              </a:ext>
            </a:extLst>
          </p:cNvPr>
          <p:cNvSpPr txBox="1"/>
          <p:nvPr/>
        </p:nvSpPr>
        <p:spPr>
          <a:xfrm>
            <a:off x="4050118" y="5770607"/>
            <a:ext cx="3767378" cy="369332"/>
          </a:xfrm>
          <a:prstGeom prst="rect">
            <a:avLst/>
          </a:prstGeom>
          <a:noFill/>
        </p:spPr>
        <p:txBody>
          <a:bodyPr wrap="none" rtlCol="0">
            <a:spAutoFit/>
          </a:bodyPr>
          <a:lstStyle/>
          <a:p>
            <a:r>
              <a:rPr kumimoji="1" lang="zh-CN" altLang="en-US" dirty="0"/>
              <a:t>开发者仍然无需给出接口的实现类</a:t>
            </a:r>
          </a:p>
        </p:txBody>
      </p:sp>
    </p:spTree>
    <p:extLst>
      <p:ext uri="{BB962C8B-B14F-4D97-AF65-F5344CB8AC3E}">
        <p14:creationId xmlns:p14="http://schemas.microsoft.com/office/powerpoint/2010/main" val="42488181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0" kern="1800" dirty="0">
                <a:latin typeface="Times New Roman"/>
              </a:rPr>
              <a:t>10.2 Spring Data JPA</a:t>
            </a:r>
            <a:endParaRPr lang="zh-CN" altLang="en-US" b="0" kern="1800" dirty="0">
              <a:latin typeface="Times New Roman"/>
            </a:endParaRPr>
          </a:p>
        </p:txBody>
      </p:sp>
      <p:sp>
        <p:nvSpPr>
          <p:cNvPr id="3" name="文本框 2"/>
          <p:cNvSpPr txBox="1"/>
          <p:nvPr/>
        </p:nvSpPr>
        <p:spPr>
          <a:xfrm>
            <a:off x="250370" y="1223784"/>
            <a:ext cx="11551105" cy="2092881"/>
          </a:xfrm>
          <a:prstGeom prst="rect">
            <a:avLst/>
          </a:prstGeom>
          <a:noFill/>
        </p:spPr>
        <p:txBody>
          <a:bodyPr wrap="square" rtlCol="0">
            <a:spAutoFit/>
          </a:bodyPr>
          <a:lstStyle/>
          <a:p>
            <a:pPr marL="109855">
              <a:lnSpc>
                <a:spcPct val="150000"/>
              </a:lnSpc>
              <a:spcBef>
                <a:spcPts val="400"/>
              </a:spcBef>
              <a:buClr>
                <a:schemeClr val="accent1"/>
              </a:buClr>
              <a:buSzPct val="68000"/>
            </a:pPr>
            <a:r>
              <a:rPr lang="en-US" altLang="zh-CN" sz="2000" dirty="0"/>
              <a:t>10.2.1 Spring Data JPA HelloWorld</a:t>
            </a:r>
          </a:p>
          <a:p>
            <a:pPr marL="109855">
              <a:lnSpc>
                <a:spcPct val="150000"/>
              </a:lnSpc>
              <a:spcBef>
                <a:spcPts val="400"/>
              </a:spcBef>
              <a:buClr>
                <a:schemeClr val="accent1"/>
              </a:buClr>
              <a:buSzPct val="68000"/>
            </a:pPr>
            <a:endParaRPr lang="en-US" altLang="zh-CN" sz="2000" dirty="0"/>
          </a:p>
          <a:p>
            <a:pPr marL="109855">
              <a:lnSpc>
                <a:spcPct val="150000"/>
              </a:lnSpc>
              <a:spcBef>
                <a:spcPts val="400"/>
              </a:spcBef>
              <a:buClr>
                <a:schemeClr val="accent1"/>
              </a:buClr>
              <a:buSzPct val="68000"/>
            </a:pPr>
            <a:endParaRPr lang="en-US" altLang="zh-CN" sz="2000" dirty="0"/>
          </a:p>
          <a:p>
            <a:pPr marL="109855">
              <a:lnSpc>
                <a:spcPct val="150000"/>
              </a:lnSpc>
              <a:spcBef>
                <a:spcPts val="400"/>
              </a:spcBef>
              <a:buClr>
                <a:schemeClr val="accent1"/>
              </a:buClr>
              <a:buSzPct val="68000"/>
            </a:pPr>
            <a:endParaRPr lang="en-US" altLang="zh-CN" sz="2000" dirty="0">
              <a:sym typeface="+mn-ea"/>
            </a:endParaRPr>
          </a:p>
        </p:txBody>
      </p:sp>
      <p:sp>
        <p:nvSpPr>
          <p:cNvPr id="4" name="矩形 3"/>
          <p:cNvSpPr/>
          <p:nvPr/>
        </p:nvSpPr>
        <p:spPr>
          <a:xfrm>
            <a:off x="576262" y="1812995"/>
            <a:ext cx="9139237" cy="500650"/>
          </a:xfrm>
          <a:prstGeom prst="rect">
            <a:avLst/>
          </a:prstGeom>
        </p:spPr>
        <p:txBody>
          <a:bodyPr wrap="square">
            <a:spAutoFit/>
          </a:bodyPr>
          <a:lstStyle/>
          <a:p>
            <a:pPr lvl="1">
              <a:lnSpc>
                <a:spcPct val="150000"/>
              </a:lnSpc>
            </a:pPr>
            <a:r>
              <a:rPr lang="zh-CN" altLang="en-US" sz="2000" dirty="0"/>
              <a:t>在</a:t>
            </a:r>
            <a:r>
              <a:rPr lang="en-US" altLang="zh-CN" sz="2000" dirty="0" err="1"/>
              <a:t>CustomerController</a:t>
            </a:r>
            <a:r>
              <a:rPr lang="zh-CN" altLang="en-US" sz="2000" dirty="0"/>
              <a:t>中添加调用查找的方法：</a:t>
            </a:r>
            <a:endParaRPr lang="en-US" altLang="zh-CN" sz="2000" dirty="0"/>
          </a:p>
        </p:txBody>
      </p:sp>
      <p:sp>
        <p:nvSpPr>
          <p:cNvPr id="6" name="Rectangle 1"/>
          <p:cNvSpPr>
            <a:spLocks noChangeArrowheads="1"/>
          </p:cNvSpPr>
          <p:nvPr/>
        </p:nvSpPr>
        <p:spPr bwMode="auto">
          <a:xfrm>
            <a:off x="0" y="-440"/>
            <a:ext cx="65" cy="458081"/>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79331"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8" name="文本框 7">
            <a:extLst>
              <a:ext uri="{FF2B5EF4-FFF2-40B4-BE49-F238E27FC236}">
                <a16:creationId xmlns:a16="http://schemas.microsoft.com/office/drawing/2014/main" id="{F42B9E44-A008-3C47-8838-33076BB21ED8}"/>
              </a:ext>
            </a:extLst>
          </p:cNvPr>
          <p:cNvSpPr txBox="1"/>
          <p:nvPr/>
        </p:nvSpPr>
        <p:spPr>
          <a:xfrm>
            <a:off x="3444637" y="5326669"/>
            <a:ext cx="6062878" cy="369332"/>
          </a:xfrm>
          <a:prstGeom prst="rect">
            <a:avLst/>
          </a:prstGeom>
          <a:noFill/>
        </p:spPr>
        <p:txBody>
          <a:bodyPr wrap="none" rtlCol="0">
            <a:spAutoFit/>
          </a:bodyPr>
          <a:lstStyle/>
          <a:p>
            <a:r>
              <a:rPr kumimoji="1" lang="zh-CN" altLang="en-US" dirty="0"/>
              <a:t>通过调用</a:t>
            </a:r>
            <a:r>
              <a:rPr kumimoji="1" lang="en-US" altLang="zh-CN" dirty="0" err="1"/>
              <a:t>customerRepository</a:t>
            </a:r>
            <a:r>
              <a:rPr kumimoji="1" lang="zh-CN" altLang="en-US" dirty="0"/>
              <a:t>的自定义方法即可进行查找</a:t>
            </a:r>
          </a:p>
        </p:txBody>
      </p:sp>
      <p:pic>
        <p:nvPicPr>
          <p:cNvPr id="5" name="图片 4">
            <a:extLst>
              <a:ext uri="{FF2B5EF4-FFF2-40B4-BE49-F238E27FC236}">
                <a16:creationId xmlns:a16="http://schemas.microsoft.com/office/drawing/2014/main" id="{70C6F1AC-266A-5C42-8311-DD5DA9F4D6C5}"/>
              </a:ext>
            </a:extLst>
          </p:cNvPr>
          <p:cNvPicPr>
            <a:picLocks noChangeAspect="1"/>
          </p:cNvPicPr>
          <p:nvPr/>
        </p:nvPicPr>
        <p:blipFill>
          <a:blip r:embed="rId2"/>
          <a:stretch>
            <a:fillRect/>
          </a:stretch>
        </p:blipFill>
        <p:spPr>
          <a:xfrm>
            <a:off x="1112048" y="2659658"/>
            <a:ext cx="10689427" cy="2255250"/>
          </a:xfrm>
          <a:prstGeom prst="rect">
            <a:avLst/>
          </a:prstGeom>
        </p:spPr>
      </p:pic>
    </p:spTree>
    <p:extLst>
      <p:ext uri="{BB962C8B-B14F-4D97-AF65-F5344CB8AC3E}">
        <p14:creationId xmlns:p14="http://schemas.microsoft.com/office/powerpoint/2010/main" val="407452422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0" kern="1800" dirty="0">
                <a:latin typeface="Times New Roman"/>
              </a:rPr>
              <a:t>10.2 Spring Data JPA</a:t>
            </a:r>
            <a:endParaRPr lang="zh-CN" altLang="en-US" b="0" kern="1800" dirty="0">
              <a:latin typeface="Times New Roman"/>
            </a:endParaRPr>
          </a:p>
        </p:txBody>
      </p:sp>
      <p:sp>
        <p:nvSpPr>
          <p:cNvPr id="3" name="文本框 2"/>
          <p:cNvSpPr txBox="1"/>
          <p:nvPr/>
        </p:nvSpPr>
        <p:spPr>
          <a:xfrm>
            <a:off x="250370" y="1223784"/>
            <a:ext cx="11551105" cy="2092881"/>
          </a:xfrm>
          <a:prstGeom prst="rect">
            <a:avLst/>
          </a:prstGeom>
          <a:noFill/>
        </p:spPr>
        <p:txBody>
          <a:bodyPr wrap="square" rtlCol="0">
            <a:spAutoFit/>
          </a:bodyPr>
          <a:lstStyle/>
          <a:p>
            <a:pPr marL="109855">
              <a:lnSpc>
                <a:spcPct val="150000"/>
              </a:lnSpc>
              <a:spcBef>
                <a:spcPts val="400"/>
              </a:spcBef>
              <a:buClr>
                <a:schemeClr val="accent1"/>
              </a:buClr>
              <a:buSzPct val="68000"/>
            </a:pPr>
            <a:r>
              <a:rPr lang="en-US" altLang="zh-CN" sz="2000" dirty="0"/>
              <a:t>10.2.1 Spring Data JPA HelloWorld</a:t>
            </a:r>
          </a:p>
          <a:p>
            <a:pPr marL="109855">
              <a:lnSpc>
                <a:spcPct val="150000"/>
              </a:lnSpc>
              <a:spcBef>
                <a:spcPts val="400"/>
              </a:spcBef>
              <a:buClr>
                <a:schemeClr val="accent1"/>
              </a:buClr>
              <a:buSzPct val="68000"/>
            </a:pPr>
            <a:endParaRPr lang="en-US" altLang="zh-CN" sz="2000" dirty="0"/>
          </a:p>
          <a:p>
            <a:pPr marL="109855">
              <a:lnSpc>
                <a:spcPct val="150000"/>
              </a:lnSpc>
              <a:spcBef>
                <a:spcPts val="400"/>
              </a:spcBef>
              <a:buClr>
                <a:schemeClr val="accent1"/>
              </a:buClr>
              <a:buSzPct val="68000"/>
            </a:pPr>
            <a:endParaRPr lang="en-US" altLang="zh-CN" sz="2000" dirty="0"/>
          </a:p>
          <a:p>
            <a:pPr marL="109855">
              <a:lnSpc>
                <a:spcPct val="150000"/>
              </a:lnSpc>
              <a:spcBef>
                <a:spcPts val="400"/>
              </a:spcBef>
              <a:buClr>
                <a:schemeClr val="accent1"/>
              </a:buClr>
              <a:buSzPct val="68000"/>
            </a:pPr>
            <a:endParaRPr lang="en-US" altLang="zh-CN" sz="2000" dirty="0">
              <a:sym typeface="+mn-ea"/>
            </a:endParaRPr>
          </a:p>
        </p:txBody>
      </p:sp>
      <p:sp>
        <p:nvSpPr>
          <p:cNvPr id="4" name="矩形 3"/>
          <p:cNvSpPr/>
          <p:nvPr/>
        </p:nvSpPr>
        <p:spPr>
          <a:xfrm>
            <a:off x="576262" y="1812995"/>
            <a:ext cx="9139237" cy="500650"/>
          </a:xfrm>
          <a:prstGeom prst="rect">
            <a:avLst/>
          </a:prstGeom>
        </p:spPr>
        <p:txBody>
          <a:bodyPr wrap="square">
            <a:spAutoFit/>
          </a:bodyPr>
          <a:lstStyle/>
          <a:p>
            <a:pPr lvl="1">
              <a:lnSpc>
                <a:spcPct val="150000"/>
              </a:lnSpc>
            </a:pPr>
            <a:r>
              <a:rPr lang="zh-CN" altLang="en-US" sz="2000" dirty="0"/>
              <a:t>测试，插入三条测试数据，</a:t>
            </a:r>
            <a:r>
              <a:rPr lang="en-US" altLang="zh-CN" sz="2000" dirty="0"/>
              <a:t>H2</a:t>
            </a:r>
            <a:r>
              <a:rPr lang="zh-CN" altLang="en-US" sz="2000" dirty="0"/>
              <a:t>数据库</a:t>
            </a:r>
            <a:r>
              <a:rPr lang="en-US" altLang="zh-CN" sz="2000" dirty="0"/>
              <a:t>Customer</a:t>
            </a:r>
            <a:r>
              <a:rPr lang="zh-CN" altLang="en-US" sz="2000" dirty="0"/>
              <a:t>表内容如下：</a:t>
            </a:r>
            <a:endParaRPr lang="en-US" altLang="zh-CN" sz="2000" dirty="0"/>
          </a:p>
        </p:txBody>
      </p:sp>
      <p:sp>
        <p:nvSpPr>
          <p:cNvPr id="6" name="Rectangle 1"/>
          <p:cNvSpPr>
            <a:spLocks noChangeArrowheads="1"/>
          </p:cNvSpPr>
          <p:nvPr/>
        </p:nvSpPr>
        <p:spPr bwMode="auto">
          <a:xfrm>
            <a:off x="0" y="-440"/>
            <a:ext cx="65" cy="458081"/>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79331"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pic>
        <p:nvPicPr>
          <p:cNvPr id="7" name="图片 6">
            <a:extLst>
              <a:ext uri="{FF2B5EF4-FFF2-40B4-BE49-F238E27FC236}">
                <a16:creationId xmlns:a16="http://schemas.microsoft.com/office/drawing/2014/main" id="{5121F8CE-C91D-9346-A292-5F56A9C05AEC}"/>
              </a:ext>
            </a:extLst>
          </p:cNvPr>
          <p:cNvPicPr>
            <a:picLocks noChangeAspect="1"/>
          </p:cNvPicPr>
          <p:nvPr/>
        </p:nvPicPr>
        <p:blipFill>
          <a:blip r:embed="rId2"/>
          <a:stretch>
            <a:fillRect/>
          </a:stretch>
        </p:blipFill>
        <p:spPr>
          <a:xfrm>
            <a:off x="2124161" y="2270224"/>
            <a:ext cx="7251700" cy="4495800"/>
          </a:xfrm>
          <a:prstGeom prst="rect">
            <a:avLst/>
          </a:prstGeom>
        </p:spPr>
      </p:pic>
    </p:spTree>
    <p:extLst>
      <p:ext uri="{BB962C8B-B14F-4D97-AF65-F5344CB8AC3E}">
        <p14:creationId xmlns:p14="http://schemas.microsoft.com/office/powerpoint/2010/main" val="16159743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0" kern="1800" dirty="0">
                <a:latin typeface="Times New Roman"/>
              </a:rPr>
              <a:t>10.2 Spring Data JPA</a:t>
            </a:r>
            <a:endParaRPr lang="zh-CN" altLang="en-US" b="0" kern="1800" dirty="0">
              <a:latin typeface="Times New Roman"/>
            </a:endParaRPr>
          </a:p>
        </p:txBody>
      </p:sp>
      <p:sp>
        <p:nvSpPr>
          <p:cNvPr id="3" name="文本框 2"/>
          <p:cNvSpPr txBox="1"/>
          <p:nvPr/>
        </p:nvSpPr>
        <p:spPr>
          <a:xfrm>
            <a:off x="250370" y="1223784"/>
            <a:ext cx="11551105" cy="2092881"/>
          </a:xfrm>
          <a:prstGeom prst="rect">
            <a:avLst/>
          </a:prstGeom>
          <a:noFill/>
        </p:spPr>
        <p:txBody>
          <a:bodyPr wrap="square" rtlCol="0">
            <a:spAutoFit/>
          </a:bodyPr>
          <a:lstStyle/>
          <a:p>
            <a:pPr marL="109855">
              <a:lnSpc>
                <a:spcPct val="150000"/>
              </a:lnSpc>
              <a:spcBef>
                <a:spcPts val="400"/>
              </a:spcBef>
              <a:buClr>
                <a:schemeClr val="accent1"/>
              </a:buClr>
              <a:buSzPct val="68000"/>
            </a:pPr>
            <a:r>
              <a:rPr lang="en-US" altLang="zh-CN" sz="2000" dirty="0"/>
              <a:t>10.2.1 Spring Data JPA HelloWorld</a:t>
            </a:r>
          </a:p>
          <a:p>
            <a:pPr marL="109855">
              <a:lnSpc>
                <a:spcPct val="150000"/>
              </a:lnSpc>
              <a:spcBef>
                <a:spcPts val="400"/>
              </a:spcBef>
              <a:buClr>
                <a:schemeClr val="accent1"/>
              </a:buClr>
              <a:buSzPct val="68000"/>
            </a:pPr>
            <a:endParaRPr lang="en-US" altLang="zh-CN" sz="2000" dirty="0"/>
          </a:p>
          <a:p>
            <a:pPr marL="109855">
              <a:lnSpc>
                <a:spcPct val="150000"/>
              </a:lnSpc>
              <a:spcBef>
                <a:spcPts val="400"/>
              </a:spcBef>
              <a:buClr>
                <a:schemeClr val="accent1"/>
              </a:buClr>
              <a:buSzPct val="68000"/>
            </a:pPr>
            <a:endParaRPr lang="en-US" altLang="zh-CN" sz="2000" dirty="0"/>
          </a:p>
          <a:p>
            <a:pPr marL="109855">
              <a:lnSpc>
                <a:spcPct val="150000"/>
              </a:lnSpc>
              <a:spcBef>
                <a:spcPts val="400"/>
              </a:spcBef>
              <a:buClr>
                <a:schemeClr val="accent1"/>
              </a:buClr>
              <a:buSzPct val="68000"/>
            </a:pPr>
            <a:endParaRPr lang="en-US" altLang="zh-CN" sz="2000" dirty="0">
              <a:sym typeface="+mn-ea"/>
            </a:endParaRPr>
          </a:p>
        </p:txBody>
      </p:sp>
      <p:sp>
        <p:nvSpPr>
          <p:cNvPr id="4" name="矩形 3"/>
          <p:cNvSpPr/>
          <p:nvPr/>
        </p:nvSpPr>
        <p:spPr>
          <a:xfrm>
            <a:off x="576262" y="1812995"/>
            <a:ext cx="9139237" cy="500650"/>
          </a:xfrm>
          <a:prstGeom prst="rect">
            <a:avLst/>
          </a:prstGeom>
        </p:spPr>
        <p:txBody>
          <a:bodyPr wrap="square">
            <a:spAutoFit/>
          </a:bodyPr>
          <a:lstStyle/>
          <a:p>
            <a:pPr lvl="1">
              <a:lnSpc>
                <a:spcPct val="150000"/>
              </a:lnSpc>
            </a:pPr>
            <a:r>
              <a:rPr lang="zh-CN" altLang="en-US" sz="2000" dirty="0"/>
              <a:t>访问</a:t>
            </a:r>
            <a:r>
              <a:rPr lang="en" altLang="zh-CN" sz="2000" dirty="0">
                <a:hlinkClick r:id="rId2"/>
              </a:rPr>
              <a:t>http://127.0.0.1:8080/customer/find?lastName=</a:t>
            </a:r>
            <a:r>
              <a:rPr lang="zh-CN" altLang="en" sz="2000" dirty="0"/>
              <a:t>李</a:t>
            </a:r>
            <a:endParaRPr lang="en-US" altLang="zh-CN" sz="2000" dirty="0"/>
          </a:p>
        </p:txBody>
      </p:sp>
      <p:sp>
        <p:nvSpPr>
          <p:cNvPr id="6" name="Rectangle 1"/>
          <p:cNvSpPr>
            <a:spLocks noChangeArrowheads="1"/>
          </p:cNvSpPr>
          <p:nvPr/>
        </p:nvSpPr>
        <p:spPr bwMode="auto">
          <a:xfrm>
            <a:off x="0" y="-440"/>
            <a:ext cx="65" cy="458081"/>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79331"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pic>
        <p:nvPicPr>
          <p:cNvPr id="5" name="图片 4">
            <a:extLst>
              <a:ext uri="{FF2B5EF4-FFF2-40B4-BE49-F238E27FC236}">
                <a16:creationId xmlns:a16="http://schemas.microsoft.com/office/drawing/2014/main" id="{880D2715-3074-D042-951E-98FDBDCD237A}"/>
              </a:ext>
            </a:extLst>
          </p:cNvPr>
          <p:cNvPicPr>
            <a:picLocks noChangeAspect="1"/>
          </p:cNvPicPr>
          <p:nvPr/>
        </p:nvPicPr>
        <p:blipFill>
          <a:blip r:embed="rId3"/>
          <a:stretch>
            <a:fillRect/>
          </a:stretch>
        </p:blipFill>
        <p:spPr>
          <a:xfrm>
            <a:off x="2660822" y="2427665"/>
            <a:ext cx="6400800" cy="1778000"/>
          </a:xfrm>
          <a:prstGeom prst="rect">
            <a:avLst/>
          </a:prstGeom>
        </p:spPr>
      </p:pic>
      <p:sp>
        <p:nvSpPr>
          <p:cNvPr id="8" name="矩形 7">
            <a:extLst>
              <a:ext uri="{FF2B5EF4-FFF2-40B4-BE49-F238E27FC236}">
                <a16:creationId xmlns:a16="http://schemas.microsoft.com/office/drawing/2014/main" id="{0DD4138F-0DE2-4B4B-AFB6-E21E4353D604}"/>
              </a:ext>
            </a:extLst>
          </p:cNvPr>
          <p:cNvSpPr/>
          <p:nvPr/>
        </p:nvSpPr>
        <p:spPr>
          <a:xfrm>
            <a:off x="576262" y="3968310"/>
            <a:ext cx="6825436" cy="500650"/>
          </a:xfrm>
          <a:prstGeom prst="rect">
            <a:avLst/>
          </a:prstGeom>
        </p:spPr>
        <p:txBody>
          <a:bodyPr wrap="square">
            <a:spAutoFit/>
          </a:bodyPr>
          <a:lstStyle/>
          <a:p>
            <a:pPr lvl="1">
              <a:lnSpc>
                <a:spcPct val="150000"/>
              </a:lnSpc>
            </a:pPr>
            <a:r>
              <a:rPr lang="zh-CN" altLang="en-US" sz="2000" dirty="0"/>
              <a:t>访问</a:t>
            </a:r>
            <a:r>
              <a:rPr lang="en" altLang="zh-CN" sz="2000" dirty="0">
                <a:hlinkClick r:id="rId2"/>
              </a:rPr>
              <a:t>http://127.0.0.1:8080/customer/find?lastName=</a:t>
            </a:r>
            <a:r>
              <a:rPr lang="zh-CN" altLang="en-US" sz="2000" dirty="0"/>
              <a:t>王</a:t>
            </a:r>
            <a:endParaRPr lang="en-US" altLang="zh-CN" sz="2000" dirty="0"/>
          </a:p>
        </p:txBody>
      </p:sp>
      <p:pic>
        <p:nvPicPr>
          <p:cNvPr id="9" name="图片 8">
            <a:extLst>
              <a:ext uri="{FF2B5EF4-FFF2-40B4-BE49-F238E27FC236}">
                <a16:creationId xmlns:a16="http://schemas.microsoft.com/office/drawing/2014/main" id="{A50DBA09-741D-7A47-8E88-E5B3487C33F9}"/>
              </a:ext>
            </a:extLst>
          </p:cNvPr>
          <p:cNvPicPr>
            <a:picLocks noChangeAspect="1"/>
          </p:cNvPicPr>
          <p:nvPr/>
        </p:nvPicPr>
        <p:blipFill>
          <a:blip r:embed="rId4"/>
          <a:stretch>
            <a:fillRect/>
          </a:stretch>
        </p:blipFill>
        <p:spPr>
          <a:xfrm>
            <a:off x="1016172" y="4634298"/>
            <a:ext cx="9690100" cy="1790700"/>
          </a:xfrm>
          <a:prstGeom prst="rect">
            <a:avLst/>
          </a:prstGeom>
        </p:spPr>
      </p:pic>
    </p:spTree>
    <p:extLst>
      <p:ext uri="{BB962C8B-B14F-4D97-AF65-F5344CB8AC3E}">
        <p14:creationId xmlns:p14="http://schemas.microsoft.com/office/powerpoint/2010/main" val="4745666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0" kern="1800" dirty="0">
                <a:latin typeface="Times New Roman"/>
              </a:rPr>
              <a:t>10.2 Spring Data JPA</a:t>
            </a:r>
            <a:endParaRPr lang="zh-CN" altLang="en-US" b="0" kern="1800" dirty="0">
              <a:latin typeface="Times New Roman"/>
            </a:endParaRPr>
          </a:p>
        </p:txBody>
      </p:sp>
      <p:sp>
        <p:nvSpPr>
          <p:cNvPr id="10" name="Rectangle 43">
            <a:extLst>
              <a:ext uri="{FF2B5EF4-FFF2-40B4-BE49-F238E27FC236}">
                <a16:creationId xmlns:a16="http://schemas.microsoft.com/office/drawing/2014/main" id="{06AFF384-A774-B048-A696-62D54C4AE635}"/>
              </a:ext>
            </a:extLst>
          </p:cNvPr>
          <p:cNvSpPr>
            <a:spLocks noChangeArrowheads="1"/>
          </p:cNvSpPr>
          <p:nvPr/>
        </p:nvSpPr>
        <p:spPr bwMode="auto">
          <a:xfrm>
            <a:off x="388941" y="1236171"/>
            <a:ext cx="11514026" cy="3305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hlink"/>
              </a:buClr>
              <a:buFont typeface="Wingdings" panose="05000000000000000000" pitchFamily="2" charset="2"/>
              <a:buChar char="v"/>
              <a:defRPr sz="2800" b="1">
                <a:solidFill>
                  <a:schemeClr val="hlink"/>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nSpc>
                <a:spcPct val="150000"/>
              </a:lnSpc>
              <a:spcBef>
                <a:spcPct val="30000"/>
              </a:spcBef>
              <a:buClr>
                <a:schemeClr val="tx1"/>
              </a:buClr>
              <a:buSzPct val="75000"/>
              <a:buNone/>
            </a:pPr>
            <a:endParaRPr lang="en-US" altLang="zh-CN" sz="2400" b="0" dirty="0">
              <a:solidFill>
                <a:schemeClr val="tx1"/>
              </a:solidFill>
              <a:latin typeface="宋体" panose="02010600030101010101" pitchFamily="2" charset="-122"/>
              <a:ea typeface="宋体" panose="02010600030101010101" pitchFamily="2" charset="-122"/>
            </a:endParaRPr>
          </a:p>
          <a:p>
            <a:pPr>
              <a:lnSpc>
                <a:spcPct val="150000"/>
              </a:lnSpc>
              <a:spcBef>
                <a:spcPct val="30000"/>
              </a:spcBef>
              <a:buClr>
                <a:schemeClr val="tx1"/>
              </a:buClr>
              <a:buSzPct val="75000"/>
              <a:buNone/>
            </a:pPr>
            <a:endParaRPr lang="en-US" altLang="zh-CN" sz="2400" b="0" dirty="0">
              <a:solidFill>
                <a:schemeClr val="tx1"/>
              </a:solidFill>
              <a:latin typeface="宋体" panose="02010600030101010101" pitchFamily="2" charset="-122"/>
              <a:ea typeface="宋体" panose="02010600030101010101" pitchFamily="2" charset="-122"/>
            </a:endParaRPr>
          </a:p>
          <a:p>
            <a:pPr>
              <a:lnSpc>
                <a:spcPct val="150000"/>
              </a:lnSpc>
              <a:spcBef>
                <a:spcPct val="30000"/>
              </a:spcBef>
              <a:buClr>
                <a:schemeClr val="tx1"/>
              </a:buClr>
              <a:buSzPct val="75000"/>
              <a:buNone/>
            </a:pPr>
            <a:endParaRPr lang="en-US" altLang="zh-CN" sz="2400" b="0" dirty="0">
              <a:solidFill>
                <a:schemeClr val="tx1"/>
              </a:solidFill>
              <a:latin typeface="宋体" panose="02010600030101010101" pitchFamily="2" charset="-122"/>
              <a:ea typeface="宋体" panose="02010600030101010101" pitchFamily="2" charset="-122"/>
            </a:endParaRPr>
          </a:p>
          <a:p>
            <a:pPr>
              <a:lnSpc>
                <a:spcPct val="150000"/>
              </a:lnSpc>
              <a:spcBef>
                <a:spcPct val="30000"/>
              </a:spcBef>
              <a:buClr>
                <a:schemeClr val="tx1"/>
              </a:buClr>
              <a:buSzPct val="75000"/>
              <a:buNone/>
            </a:pPr>
            <a:endParaRPr lang="en-US" altLang="zh-CN" sz="2400" b="0" dirty="0">
              <a:solidFill>
                <a:schemeClr val="tx1"/>
              </a:solidFill>
              <a:latin typeface="宋体" panose="02010600030101010101" pitchFamily="2" charset="-122"/>
              <a:ea typeface="宋体" panose="02010600030101010101" pitchFamily="2" charset="-122"/>
            </a:endParaRPr>
          </a:p>
          <a:p>
            <a:pPr>
              <a:lnSpc>
                <a:spcPct val="150000"/>
              </a:lnSpc>
              <a:spcBef>
                <a:spcPct val="30000"/>
              </a:spcBef>
              <a:buClr>
                <a:schemeClr val="tx1"/>
              </a:buClr>
              <a:buSzPct val="75000"/>
              <a:buNone/>
            </a:pPr>
            <a:endParaRPr lang="zh-CN" altLang="en-US" sz="2400" b="0" dirty="0">
              <a:solidFill>
                <a:schemeClr val="tx1"/>
              </a:solidFill>
              <a:latin typeface="宋体" panose="02010600030101010101" pitchFamily="2" charset="-122"/>
              <a:ea typeface="宋体" panose="02010600030101010101" pitchFamily="2" charset="-122"/>
            </a:endParaRPr>
          </a:p>
        </p:txBody>
      </p:sp>
      <p:sp>
        <p:nvSpPr>
          <p:cNvPr id="11" name="文本框 10">
            <a:extLst>
              <a:ext uri="{FF2B5EF4-FFF2-40B4-BE49-F238E27FC236}">
                <a16:creationId xmlns:a16="http://schemas.microsoft.com/office/drawing/2014/main" id="{FE5372CB-B648-FF47-85DF-0751AC39A35A}"/>
              </a:ext>
            </a:extLst>
          </p:cNvPr>
          <p:cNvSpPr txBox="1"/>
          <p:nvPr/>
        </p:nvSpPr>
        <p:spPr>
          <a:xfrm>
            <a:off x="388941" y="1236171"/>
            <a:ext cx="10529960" cy="5170646"/>
          </a:xfrm>
          <a:prstGeom prst="rect">
            <a:avLst/>
          </a:prstGeom>
          <a:noFill/>
        </p:spPr>
        <p:txBody>
          <a:bodyPr wrap="square" rtlCol="0">
            <a:spAutoFit/>
          </a:bodyPr>
          <a:lstStyle/>
          <a:p>
            <a:pPr>
              <a:lnSpc>
                <a:spcPct val="150000"/>
              </a:lnSpc>
            </a:pPr>
            <a:r>
              <a:rPr lang="en-US" altLang="zh-CN" sz="2000" dirty="0">
                <a:latin typeface="+mn-ea"/>
                <a:ea typeface="+mn-ea"/>
              </a:rPr>
              <a:t>Spring Data JPA</a:t>
            </a:r>
            <a:r>
              <a:rPr lang="zh-CN" altLang="en-US" sz="2000" dirty="0">
                <a:latin typeface="+mn-ea"/>
                <a:ea typeface="+mn-ea"/>
              </a:rPr>
              <a:t>是一个</a:t>
            </a:r>
            <a:r>
              <a:rPr lang="zh-CN" altLang="en-US" sz="2000" b="1" dirty="0">
                <a:latin typeface="+mn-ea"/>
                <a:ea typeface="+mn-ea"/>
              </a:rPr>
              <a:t>全自动的</a:t>
            </a:r>
            <a:r>
              <a:rPr lang="en-US" altLang="zh-CN" sz="2000" b="1" dirty="0">
                <a:latin typeface="+mn-ea"/>
                <a:ea typeface="+mn-ea"/>
              </a:rPr>
              <a:t>ORM</a:t>
            </a:r>
            <a:r>
              <a:rPr lang="zh-CN" altLang="en-US" sz="2000" b="1" dirty="0">
                <a:latin typeface="+mn-ea"/>
                <a:ea typeface="+mn-ea"/>
              </a:rPr>
              <a:t>框架</a:t>
            </a:r>
            <a:r>
              <a:rPr lang="zh-CN" altLang="en-US" sz="2000" dirty="0">
                <a:latin typeface="+mn-ea"/>
                <a:ea typeface="+mn-ea"/>
              </a:rPr>
              <a:t>，其使用流程如下：</a:t>
            </a:r>
            <a:endParaRPr lang="en-US" altLang="zh-CN" sz="2000" dirty="0">
              <a:latin typeface="+mn-ea"/>
              <a:ea typeface="+mn-ea"/>
            </a:endParaRPr>
          </a:p>
          <a:p>
            <a:pPr>
              <a:lnSpc>
                <a:spcPct val="150000"/>
              </a:lnSpc>
            </a:pPr>
            <a:r>
              <a:rPr lang="en-US" altLang="zh-CN" sz="2000" dirty="0">
                <a:latin typeface="+mn-ea"/>
                <a:ea typeface="+mn-ea"/>
              </a:rPr>
              <a:t>Step1</a:t>
            </a:r>
            <a:r>
              <a:rPr lang="zh-CN" altLang="en-US" sz="2000" dirty="0">
                <a:latin typeface="+mn-ea"/>
                <a:ea typeface="+mn-ea"/>
              </a:rPr>
              <a:t>：</a:t>
            </a:r>
            <a:r>
              <a:rPr lang="zh-CN" altLang="en-US" sz="2000" dirty="0">
                <a:solidFill>
                  <a:srgbClr val="FF0000"/>
                </a:solidFill>
                <a:latin typeface="+mn-ea"/>
                <a:ea typeface="+mn-ea"/>
              </a:rPr>
              <a:t>定义</a:t>
            </a:r>
            <a:r>
              <a:rPr lang="en-US" altLang="zh-CN" sz="2000" dirty="0">
                <a:solidFill>
                  <a:srgbClr val="FF0000"/>
                </a:solidFill>
                <a:latin typeface="+mn-ea"/>
                <a:ea typeface="+mn-ea"/>
              </a:rPr>
              <a:t>Entity</a:t>
            </a:r>
            <a:r>
              <a:rPr lang="zh-CN" altLang="en-US" sz="2000" dirty="0">
                <a:solidFill>
                  <a:srgbClr val="FF0000"/>
                </a:solidFill>
                <a:latin typeface="+mn-ea"/>
                <a:ea typeface="+mn-ea"/>
              </a:rPr>
              <a:t>实体类</a:t>
            </a:r>
            <a:r>
              <a:rPr lang="zh-CN" altLang="en-US" sz="2000" dirty="0">
                <a:latin typeface="+mn-ea"/>
                <a:ea typeface="+mn-ea"/>
              </a:rPr>
              <a:t>，指明实体类之间的关系（一对一、一对多、多对一、多对多）</a:t>
            </a:r>
            <a:endParaRPr lang="en-US" altLang="zh-CN" sz="2000" dirty="0">
              <a:latin typeface="+mn-ea"/>
              <a:ea typeface="+mn-ea"/>
            </a:endParaRPr>
          </a:p>
          <a:p>
            <a:pPr>
              <a:lnSpc>
                <a:spcPct val="150000"/>
              </a:lnSpc>
            </a:pPr>
            <a:r>
              <a:rPr lang="en-US" altLang="zh-CN" sz="2000" dirty="0">
                <a:latin typeface="+mn-ea"/>
                <a:ea typeface="+mn-ea"/>
              </a:rPr>
              <a:t>Step2</a:t>
            </a:r>
            <a:r>
              <a:rPr lang="zh-CN" altLang="en-US" sz="2000" dirty="0">
                <a:latin typeface="+mn-ea"/>
                <a:ea typeface="+mn-ea"/>
              </a:rPr>
              <a:t>：</a:t>
            </a:r>
            <a:r>
              <a:rPr lang="zh-CN" altLang="en-US" sz="2000" dirty="0">
                <a:solidFill>
                  <a:srgbClr val="FF0000"/>
                </a:solidFill>
                <a:latin typeface="+mn-ea"/>
                <a:ea typeface="+mn-ea"/>
              </a:rPr>
              <a:t>定义接口，</a:t>
            </a:r>
            <a:r>
              <a:rPr lang="zh-CN" altLang="en-US" sz="2000" dirty="0"/>
              <a:t>继承</a:t>
            </a:r>
            <a:r>
              <a:rPr lang="en-US" altLang="zh-CN" sz="2000" dirty="0">
                <a:latin typeface="+mn-ea"/>
                <a:cs typeface="Courier New" panose="02070309020205020404" pitchFamily="49" charset="0"/>
              </a:rPr>
              <a:t>Repository</a:t>
            </a:r>
            <a:r>
              <a:rPr lang="zh-CN" altLang="en-US" sz="2000" dirty="0">
                <a:latin typeface="+mn-ea"/>
                <a:cs typeface="Courier New" panose="02070309020205020404" pitchFamily="49" charset="0"/>
              </a:rPr>
              <a:t>系列接口，设置相关的实体类和</a:t>
            </a:r>
            <a:r>
              <a:rPr lang="en-US" altLang="zh-CN" sz="2000" dirty="0">
                <a:latin typeface="+mn-ea"/>
                <a:cs typeface="Courier New" panose="02070309020205020404" pitchFamily="49" charset="0"/>
              </a:rPr>
              <a:t>ID</a:t>
            </a:r>
            <a:r>
              <a:rPr lang="zh-CN" altLang="en-US" sz="2000" dirty="0">
                <a:latin typeface="+mn-ea"/>
                <a:cs typeface="Courier New" panose="02070309020205020404" pitchFamily="49" charset="0"/>
              </a:rPr>
              <a:t>类型，示例如下：</a:t>
            </a:r>
            <a:endParaRPr lang="en-US" altLang="zh-CN" sz="2000" dirty="0">
              <a:latin typeface="+mn-ea"/>
              <a:cs typeface="Courier New" panose="02070309020205020404" pitchFamily="49" charset="0"/>
            </a:endParaRPr>
          </a:p>
          <a:p>
            <a:pPr>
              <a:lnSpc>
                <a:spcPct val="150000"/>
              </a:lnSpc>
            </a:pPr>
            <a:endParaRPr lang="en-US" altLang="zh-CN" sz="2000" dirty="0">
              <a:latin typeface="+mn-ea"/>
              <a:cs typeface="Courier New" panose="02070309020205020404" pitchFamily="49" charset="0"/>
            </a:endParaRPr>
          </a:p>
          <a:p>
            <a:pPr>
              <a:lnSpc>
                <a:spcPct val="150000"/>
              </a:lnSpc>
            </a:pPr>
            <a:endParaRPr lang="en-US" altLang="zh-CN" sz="2000" dirty="0">
              <a:latin typeface="+mn-ea"/>
              <a:cs typeface="Courier New" panose="02070309020205020404" pitchFamily="49" charset="0"/>
            </a:endParaRPr>
          </a:p>
          <a:p>
            <a:pPr>
              <a:lnSpc>
                <a:spcPct val="150000"/>
              </a:lnSpc>
            </a:pPr>
            <a:endParaRPr lang="en-US" altLang="zh-CN" sz="2000" dirty="0">
              <a:latin typeface="+mn-ea"/>
              <a:cs typeface="Courier New" panose="02070309020205020404" pitchFamily="49" charset="0"/>
            </a:endParaRPr>
          </a:p>
          <a:p>
            <a:pPr>
              <a:lnSpc>
                <a:spcPct val="150000"/>
              </a:lnSpc>
            </a:pPr>
            <a:r>
              <a:rPr lang="en-US" altLang="zh-CN" sz="2000" dirty="0">
                <a:latin typeface="+mn-ea"/>
                <a:cs typeface="Courier New" panose="02070309020205020404" pitchFamily="49" charset="0"/>
              </a:rPr>
              <a:t>Step3</a:t>
            </a:r>
            <a:r>
              <a:rPr lang="zh-CN" altLang="en-US" sz="2000" dirty="0">
                <a:latin typeface="+mn-ea"/>
                <a:cs typeface="Courier New" panose="02070309020205020404" pitchFamily="49" charset="0"/>
              </a:rPr>
              <a:t>：在接口中</a:t>
            </a:r>
            <a:r>
              <a:rPr lang="zh-CN" altLang="en-US" sz="2000" dirty="0">
                <a:solidFill>
                  <a:srgbClr val="FF0000"/>
                </a:solidFill>
                <a:latin typeface="+mn-ea"/>
                <a:cs typeface="Courier New" panose="02070309020205020404" pitchFamily="49" charset="0"/>
              </a:rPr>
              <a:t>声明查询方法</a:t>
            </a:r>
            <a:r>
              <a:rPr lang="zh-CN" altLang="en-US" sz="2000" dirty="0">
                <a:latin typeface="+mn-ea"/>
                <a:cs typeface="Courier New" panose="02070309020205020404" pitchFamily="49" charset="0"/>
              </a:rPr>
              <a:t>，示例如下：</a:t>
            </a:r>
            <a:endParaRPr lang="en-US" altLang="zh-CN" sz="2000" dirty="0">
              <a:latin typeface="+mn-ea"/>
              <a:cs typeface="Courier New" panose="02070309020205020404" pitchFamily="49" charset="0"/>
            </a:endParaRPr>
          </a:p>
          <a:p>
            <a:pPr>
              <a:lnSpc>
                <a:spcPct val="150000"/>
              </a:lnSpc>
            </a:pPr>
            <a:endParaRPr lang="en-US" altLang="zh-CN" sz="2000" dirty="0">
              <a:latin typeface="+mn-ea"/>
              <a:cs typeface="Courier New" panose="02070309020205020404" pitchFamily="49" charset="0"/>
            </a:endParaRPr>
          </a:p>
          <a:p>
            <a:pPr>
              <a:lnSpc>
                <a:spcPct val="150000"/>
              </a:lnSpc>
            </a:pPr>
            <a:endParaRPr lang="en-US" altLang="zh-CN" sz="2000" dirty="0">
              <a:latin typeface="+mn-ea"/>
              <a:cs typeface="Courier New" panose="02070309020205020404" pitchFamily="49" charset="0"/>
            </a:endParaRPr>
          </a:p>
          <a:p>
            <a:pPr>
              <a:lnSpc>
                <a:spcPct val="150000"/>
              </a:lnSpc>
            </a:pPr>
            <a:endParaRPr lang="en-US" altLang="zh-CN" sz="2000" dirty="0">
              <a:latin typeface="+mn-ea"/>
              <a:cs typeface="Courier New" panose="02070309020205020404" pitchFamily="49" charset="0"/>
            </a:endParaRPr>
          </a:p>
          <a:p>
            <a:pPr>
              <a:lnSpc>
                <a:spcPct val="150000"/>
              </a:lnSpc>
            </a:pPr>
            <a:r>
              <a:rPr lang="en-US" altLang="zh-CN" sz="2000" dirty="0">
                <a:latin typeface="+mn-ea"/>
                <a:cs typeface="Courier New" panose="02070309020205020404" pitchFamily="49" charset="0"/>
              </a:rPr>
              <a:t>Step4</a:t>
            </a:r>
            <a:r>
              <a:rPr lang="zh-CN" altLang="en-US" sz="2000" dirty="0">
                <a:latin typeface="+mn-ea"/>
                <a:cs typeface="Courier New" panose="02070309020205020404" pitchFamily="49" charset="0"/>
              </a:rPr>
              <a:t>：在需要的地方注入</a:t>
            </a:r>
            <a:r>
              <a:rPr lang="en-US" altLang="zh-CN" sz="2000" dirty="0">
                <a:latin typeface="+mn-ea"/>
                <a:cs typeface="Courier New" panose="02070309020205020404" pitchFamily="49" charset="0"/>
              </a:rPr>
              <a:t>Repository</a:t>
            </a:r>
            <a:r>
              <a:rPr lang="zh-CN" altLang="en-US" sz="2000" dirty="0">
                <a:latin typeface="+mn-ea"/>
                <a:cs typeface="Courier New" panose="02070309020205020404" pitchFamily="49" charset="0"/>
              </a:rPr>
              <a:t>，</a:t>
            </a:r>
            <a:r>
              <a:rPr lang="en-US" altLang="zh-CN" sz="2000" dirty="0">
                <a:latin typeface="+mn-ea"/>
                <a:cs typeface="Courier New" panose="02070309020205020404" pitchFamily="49" charset="0"/>
              </a:rPr>
              <a:t>Spring</a:t>
            </a:r>
            <a:r>
              <a:rPr lang="zh-CN" altLang="en-US" sz="2000" dirty="0">
                <a:latin typeface="+mn-ea"/>
                <a:cs typeface="Courier New" panose="02070309020205020404" pitchFamily="49" charset="0"/>
              </a:rPr>
              <a:t>容器会</a:t>
            </a:r>
            <a:r>
              <a:rPr lang="zh-CN" altLang="en-US" sz="2000" dirty="0">
                <a:solidFill>
                  <a:srgbClr val="FF0000"/>
                </a:solidFill>
                <a:latin typeface="+mn-ea"/>
                <a:cs typeface="Courier New" panose="02070309020205020404" pitchFamily="49" charset="0"/>
              </a:rPr>
              <a:t>自动创建接口的代理实例</a:t>
            </a:r>
            <a:endParaRPr lang="zh-CN" altLang="en-US" dirty="0">
              <a:solidFill>
                <a:srgbClr val="FF0000"/>
              </a:solidFill>
              <a:latin typeface="+mn-ea"/>
              <a:ea typeface="+mn-ea"/>
            </a:endParaRPr>
          </a:p>
        </p:txBody>
      </p:sp>
      <p:sp>
        <p:nvSpPr>
          <p:cNvPr id="12" name="Rectangle 1">
            <a:extLst>
              <a:ext uri="{FF2B5EF4-FFF2-40B4-BE49-F238E27FC236}">
                <a16:creationId xmlns:a16="http://schemas.microsoft.com/office/drawing/2014/main" id="{ACD408CB-B0FA-2F49-9927-CD3356D07C59}"/>
              </a:ext>
            </a:extLst>
          </p:cNvPr>
          <p:cNvSpPr>
            <a:spLocks noChangeArrowheads="1"/>
          </p:cNvSpPr>
          <p:nvPr/>
        </p:nvSpPr>
        <p:spPr bwMode="auto">
          <a:xfrm>
            <a:off x="1703231" y="2888931"/>
            <a:ext cx="8885446" cy="861774"/>
          </a:xfrm>
          <a:prstGeom prst="rect">
            <a:avLst/>
          </a:prstGeom>
          <a:ln/>
        </p:spPr>
        <p:style>
          <a:lnRef idx="1">
            <a:schemeClr val="dk1"/>
          </a:lnRef>
          <a:fillRef idx="2">
            <a:schemeClr val="dk1"/>
          </a:fillRef>
          <a:effectRef idx="1">
            <a:schemeClr val="dk1"/>
          </a:effectRef>
          <a:fontRef idx="minor">
            <a:schemeClr val="dk1"/>
          </a:fontRef>
        </p:style>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zh-CN" altLang="zh-CN" sz="2000" b="0" i="0" u="none" strike="noStrike" cap="none" normalizeH="0" baseline="0" dirty="0">
                <a:ln>
                  <a:noFill/>
                </a:ln>
                <a:solidFill>
                  <a:srgbClr val="F92672"/>
                </a:solidFill>
                <a:effectLst/>
                <a:latin typeface="Arial Unicode MS" panose="020B0604020202020204" pitchFamily="34" charset="-122"/>
                <a:ea typeface="Monaco"/>
              </a:rPr>
              <a:t>interface</a:t>
            </a:r>
            <a:r>
              <a:rPr kumimoji="0" lang="zh-CN" altLang="zh-CN" sz="2000" b="0" i="0" u="none" strike="noStrike" cap="none" normalizeH="0" baseline="0" dirty="0">
                <a:ln>
                  <a:noFill/>
                </a:ln>
                <a:solidFill>
                  <a:srgbClr val="E6E1DC"/>
                </a:solidFill>
                <a:effectLst/>
                <a:latin typeface="Arial Unicode MS" panose="020B0604020202020204" pitchFamily="34" charset="-122"/>
                <a:ea typeface="Monaco"/>
              </a:rPr>
              <a:t> </a:t>
            </a:r>
            <a:r>
              <a:rPr kumimoji="0" lang="en-US" altLang="zh-CN" sz="2000" b="0" i="0" u="none" strike="noStrike" cap="none" normalizeH="0" baseline="0" dirty="0">
                <a:ln>
                  <a:noFill/>
                </a:ln>
                <a:solidFill>
                  <a:srgbClr val="E6C07B"/>
                </a:solidFill>
                <a:effectLst/>
                <a:latin typeface="Arial Unicode MS" panose="020B0604020202020204" pitchFamily="34" charset="-122"/>
                <a:ea typeface="Monaco"/>
              </a:rPr>
              <a:t>Customer</a:t>
            </a:r>
            <a:r>
              <a:rPr kumimoji="0" lang="zh-CN" altLang="zh-CN" sz="2000" b="0" i="0" u="none" strike="noStrike" cap="none" normalizeH="0" baseline="0" dirty="0">
                <a:ln>
                  <a:noFill/>
                </a:ln>
                <a:solidFill>
                  <a:srgbClr val="E6C07B"/>
                </a:solidFill>
                <a:effectLst/>
                <a:latin typeface="Arial Unicode MS" panose="020B0604020202020204" pitchFamily="34" charset="-122"/>
                <a:ea typeface="Monaco"/>
              </a:rPr>
              <a:t>Repository</a:t>
            </a:r>
            <a:r>
              <a:rPr kumimoji="0" lang="zh-CN" altLang="zh-CN" sz="2000" b="0" i="0" u="none" strike="noStrike" cap="none" normalizeH="0" baseline="0" dirty="0">
                <a:ln>
                  <a:noFill/>
                </a:ln>
                <a:solidFill>
                  <a:srgbClr val="E6E1DC"/>
                </a:solidFill>
                <a:effectLst/>
                <a:latin typeface="Arial Unicode MS" panose="020B0604020202020204" pitchFamily="34" charset="-122"/>
                <a:ea typeface="Monaco"/>
              </a:rPr>
              <a:t> </a:t>
            </a:r>
            <a:r>
              <a:rPr kumimoji="0" lang="zh-CN" altLang="zh-CN" sz="2000" b="0" i="0" u="none" strike="noStrike" cap="none" normalizeH="0" baseline="0" dirty="0">
                <a:ln>
                  <a:noFill/>
                </a:ln>
                <a:solidFill>
                  <a:srgbClr val="F92672"/>
                </a:solidFill>
                <a:effectLst/>
                <a:latin typeface="Arial Unicode MS" panose="020B0604020202020204" pitchFamily="34" charset="-122"/>
                <a:ea typeface="Monaco"/>
              </a:rPr>
              <a:t>extends</a:t>
            </a:r>
            <a:r>
              <a:rPr kumimoji="0" lang="zh-CN" altLang="zh-CN" sz="2000" b="0" i="0" u="none" strike="noStrike" cap="none" normalizeH="0" baseline="0" dirty="0">
                <a:ln>
                  <a:noFill/>
                </a:ln>
                <a:solidFill>
                  <a:srgbClr val="E6E1DC"/>
                </a:solidFill>
                <a:effectLst/>
                <a:latin typeface="Arial Unicode MS" panose="020B0604020202020204" pitchFamily="34" charset="-122"/>
                <a:ea typeface="Monaco"/>
              </a:rPr>
              <a:t> </a:t>
            </a:r>
            <a:r>
              <a:rPr kumimoji="0" lang="en-US" altLang="zh-CN" sz="2000" b="0" i="0" u="none" strike="noStrike" cap="none" normalizeH="0" baseline="0" dirty="0">
                <a:ln>
                  <a:noFill/>
                </a:ln>
                <a:solidFill>
                  <a:schemeClr val="accent6">
                    <a:lumMod val="60000"/>
                    <a:lumOff val="40000"/>
                  </a:schemeClr>
                </a:solidFill>
                <a:effectLst/>
                <a:latin typeface="Arial Unicode MS" panose="020B0604020202020204" pitchFamily="34" charset="-122"/>
                <a:ea typeface="Monaco"/>
              </a:rPr>
              <a:t>Crud</a:t>
            </a:r>
            <a:r>
              <a:rPr kumimoji="0" lang="zh-CN" altLang="zh-CN" sz="2000" b="0" i="0" u="none" strike="noStrike" cap="none" normalizeH="0" baseline="0" dirty="0">
                <a:ln>
                  <a:noFill/>
                </a:ln>
                <a:solidFill>
                  <a:schemeClr val="accent6">
                    <a:lumMod val="60000"/>
                    <a:lumOff val="40000"/>
                  </a:schemeClr>
                </a:solidFill>
                <a:effectLst/>
                <a:latin typeface="Arial Unicode MS" panose="020B0604020202020204" pitchFamily="34" charset="-122"/>
                <a:ea typeface="Monaco"/>
              </a:rPr>
              <a:t>Repository</a:t>
            </a:r>
            <a:r>
              <a:rPr kumimoji="0" lang="zh-CN" altLang="zh-CN" sz="2000" b="0" i="0" u="none" strike="noStrike" cap="none" normalizeH="0" baseline="0" dirty="0">
                <a:ln>
                  <a:noFill/>
                </a:ln>
                <a:solidFill>
                  <a:srgbClr val="E6E1DC"/>
                </a:solidFill>
                <a:effectLst/>
                <a:latin typeface="Arial Unicode MS" panose="020B0604020202020204" pitchFamily="34" charset="-122"/>
                <a:ea typeface="Monaco"/>
              </a:rPr>
              <a:t>&lt;</a:t>
            </a:r>
            <a:r>
              <a:rPr kumimoji="0" lang="en-US" altLang="zh-CN" sz="2000" b="0" i="0" u="none" strike="noStrike" cap="none" normalizeH="0" baseline="0" dirty="0">
                <a:ln>
                  <a:noFill/>
                </a:ln>
                <a:solidFill>
                  <a:srgbClr val="E6C07B"/>
                </a:solidFill>
                <a:effectLst/>
                <a:latin typeface="Arial Unicode MS" panose="020B0604020202020204" pitchFamily="34" charset="-122"/>
                <a:ea typeface="Monaco"/>
              </a:rPr>
              <a:t>Customer</a:t>
            </a:r>
            <a:r>
              <a:rPr kumimoji="0" lang="zh-CN" altLang="zh-CN" sz="2000" b="0" i="0" u="none" strike="noStrike" cap="none" normalizeH="0" baseline="0" dirty="0">
                <a:ln>
                  <a:noFill/>
                </a:ln>
                <a:solidFill>
                  <a:srgbClr val="E6E1DC"/>
                </a:solidFill>
                <a:effectLst/>
                <a:latin typeface="Arial Unicode MS" panose="020B0604020202020204" pitchFamily="34" charset="-122"/>
                <a:ea typeface="Monaco"/>
              </a:rPr>
              <a:t>, </a:t>
            </a:r>
            <a:r>
              <a:rPr kumimoji="0" lang="zh-CN" altLang="zh-CN" sz="2000" b="0" i="0" u="none" strike="noStrike" cap="none" normalizeH="0" baseline="0" dirty="0">
                <a:ln>
                  <a:noFill/>
                </a:ln>
                <a:solidFill>
                  <a:srgbClr val="E6C07B"/>
                </a:solidFill>
                <a:effectLst/>
                <a:latin typeface="Arial Unicode MS" panose="020B0604020202020204" pitchFamily="34" charset="-122"/>
                <a:ea typeface="Monaco"/>
              </a:rPr>
              <a:t>Long</a:t>
            </a:r>
            <a:r>
              <a:rPr kumimoji="0" lang="zh-CN" altLang="zh-CN" sz="2000" b="0" i="0" u="none" strike="noStrike" cap="none" normalizeH="0" baseline="0" dirty="0">
                <a:ln>
                  <a:noFill/>
                </a:ln>
                <a:solidFill>
                  <a:srgbClr val="E6E1DC"/>
                </a:solidFill>
                <a:effectLst/>
                <a:latin typeface="Arial Unicode MS" panose="020B0604020202020204" pitchFamily="34" charset="-122"/>
                <a:ea typeface="Monaco"/>
              </a:rPr>
              <a:t>&gt; { … }</a:t>
            </a:r>
            <a:br>
              <a:rPr kumimoji="0" lang="zh-CN" altLang="zh-CN" sz="1100" b="0" i="0" u="none" strike="noStrike" cap="none" normalizeH="0" baseline="0" dirty="0">
                <a:ln>
                  <a:noFill/>
                </a:ln>
                <a:solidFill>
                  <a:schemeClr val="tx1"/>
                </a:solidFill>
                <a:effectLst/>
                <a:latin typeface="Arial" panose="020B0604020202020204" pitchFamily="34" charset="0"/>
              </a:rPr>
            </a:b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13" name="矩形 12">
            <a:extLst>
              <a:ext uri="{FF2B5EF4-FFF2-40B4-BE49-F238E27FC236}">
                <a16:creationId xmlns:a16="http://schemas.microsoft.com/office/drawing/2014/main" id="{42932029-5059-B440-9338-C8525D2CA687}"/>
              </a:ext>
            </a:extLst>
          </p:cNvPr>
          <p:cNvSpPr/>
          <p:nvPr/>
        </p:nvSpPr>
        <p:spPr>
          <a:xfrm>
            <a:off x="1466616" y="4778685"/>
            <a:ext cx="9358676" cy="499496"/>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pPr>
              <a:lnSpc>
                <a:spcPct val="150000"/>
              </a:lnSpc>
            </a:pPr>
            <a:r>
              <a:rPr lang="en-US" altLang="zh-CN" sz="2000" dirty="0">
                <a:solidFill>
                  <a:srgbClr val="61AEEE"/>
                </a:solidFill>
                <a:latin typeface="Monaco"/>
              </a:rPr>
              <a:t>List&lt;</a:t>
            </a:r>
            <a:r>
              <a:rPr lang="en-US" altLang="zh-CN" sz="2000" dirty="0">
                <a:solidFill>
                  <a:schemeClr val="accent6">
                    <a:lumMod val="60000"/>
                    <a:lumOff val="40000"/>
                  </a:schemeClr>
                </a:solidFill>
                <a:latin typeface="Monaco"/>
              </a:rPr>
              <a:t>Customer</a:t>
            </a:r>
            <a:r>
              <a:rPr lang="en-US" altLang="zh-CN" sz="2000" dirty="0">
                <a:solidFill>
                  <a:srgbClr val="61AEEE"/>
                </a:solidFill>
                <a:latin typeface="Monaco"/>
              </a:rPr>
              <a:t>&gt; </a:t>
            </a:r>
            <a:r>
              <a:rPr lang="en-US" altLang="zh-CN" sz="2000" dirty="0" err="1">
                <a:solidFill>
                  <a:srgbClr val="61AEEE"/>
                </a:solidFill>
                <a:latin typeface="Monaco"/>
              </a:rPr>
              <a:t>findByLastname</a:t>
            </a:r>
            <a:r>
              <a:rPr lang="en-US" altLang="zh-CN" sz="2000" dirty="0">
                <a:solidFill>
                  <a:srgbClr val="A6E22E"/>
                </a:solidFill>
                <a:latin typeface="Monaco"/>
              </a:rPr>
              <a:t>(String </a:t>
            </a:r>
            <a:r>
              <a:rPr lang="en-US" altLang="zh-CN" sz="2000" dirty="0" err="1">
                <a:solidFill>
                  <a:srgbClr val="A6E22E"/>
                </a:solidFill>
                <a:latin typeface="Monaco"/>
              </a:rPr>
              <a:t>lastname</a:t>
            </a:r>
            <a:r>
              <a:rPr lang="en-US" altLang="zh-CN" sz="2000" dirty="0">
                <a:solidFill>
                  <a:srgbClr val="A6E22E"/>
                </a:solidFill>
                <a:latin typeface="Monaco"/>
              </a:rPr>
              <a:t>)</a:t>
            </a:r>
            <a:r>
              <a:rPr lang="en-US" altLang="zh-CN" sz="2000" dirty="0">
                <a:solidFill>
                  <a:srgbClr val="E6E1DC"/>
                </a:solidFill>
                <a:latin typeface="Monaco"/>
              </a:rPr>
              <a:t>; </a:t>
            </a:r>
            <a:endParaRPr lang="zh-CN" altLang="en-US" sz="2000" dirty="0"/>
          </a:p>
        </p:txBody>
      </p:sp>
    </p:spTree>
    <p:extLst>
      <p:ext uri="{BB962C8B-B14F-4D97-AF65-F5344CB8AC3E}">
        <p14:creationId xmlns:p14="http://schemas.microsoft.com/office/powerpoint/2010/main" val="38669196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0" kern="1800" dirty="0">
                <a:latin typeface="Times New Roman"/>
              </a:rPr>
              <a:t>10.1 Spring Data</a:t>
            </a:r>
            <a:r>
              <a:rPr lang="zh-CN" altLang="en-US" b="0" kern="1800" dirty="0">
                <a:latin typeface="Times New Roman"/>
              </a:rPr>
              <a:t>概述</a:t>
            </a:r>
          </a:p>
        </p:txBody>
      </p:sp>
      <p:sp>
        <p:nvSpPr>
          <p:cNvPr id="3" name="文本框 2"/>
          <p:cNvSpPr txBox="1"/>
          <p:nvPr/>
        </p:nvSpPr>
        <p:spPr>
          <a:xfrm>
            <a:off x="250370" y="1223784"/>
            <a:ext cx="11551105" cy="1009892"/>
          </a:xfrm>
          <a:prstGeom prst="rect">
            <a:avLst/>
          </a:prstGeom>
          <a:noFill/>
        </p:spPr>
        <p:txBody>
          <a:bodyPr wrap="square" rtlCol="0">
            <a:spAutoFit/>
          </a:bodyPr>
          <a:lstStyle/>
          <a:p>
            <a:pPr marL="109855">
              <a:lnSpc>
                <a:spcPct val="150000"/>
              </a:lnSpc>
              <a:spcBef>
                <a:spcPts val="400"/>
              </a:spcBef>
              <a:buClr>
                <a:schemeClr val="accent1"/>
              </a:buClr>
              <a:buSzPct val="68000"/>
            </a:pPr>
            <a:r>
              <a:rPr lang="zh-CN" altLang="en-US" sz="2000" b="1" dirty="0"/>
              <a:t>程序 </a:t>
            </a:r>
            <a:r>
              <a:rPr lang="en-US" altLang="zh-CN" sz="2000" b="1" dirty="0"/>
              <a:t>= </a:t>
            </a:r>
            <a:r>
              <a:rPr lang="zh-CN" altLang="en-US" sz="2000" b="1" dirty="0"/>
              <a:t>数据结构 </a:t>
            </a:r>
            <a:r>
              <a:rPr lang="en-US" altLang="zh-CN" sz="2000" b="1" dirty="0"/>
              <a:t>+ </a:t>
            </a:r>
            <a:r>
              <a:rPr lang="zh-CN" altLang="en-US" sz="2000" b="1" dirty="0"/>
              <a:t>算法；       应用系统 </a:t>
            </a:r>
            <a:r>
              <a:rPr lang="en-US" altLang="zh-CN" sz="2000" b="1" dirty="0"/>
              <a:t>= </a:t>
            </a:r>
            <a:r>
              <a:rPr lang="zh-CN" altLang="en-US" sz="2000" b="1" dirty="0">
                <a:solidFill>
                  <a:srgbClr val="FF0000"/>
                </a:solidFill>
              </a:rPr>
              <a:t>数据模型</a:t>
            </a:r>
            <a:r>
              <a:rPr lang="zh-CN" altLang="en-US" sz="2000" b="1" dirty="0"/>
              <a:t> </a:t>
            </a:r>
            <a:r>
              <a:rPr lang="en-US" altLang="zh-CN" sz="2000" b="1" dirty="0"/>
              <a:t>+ </a:t>
            </a:r>
            <a:r>
              <a:rPr lang="zh-CN" altLang="en-US" sz="2000" b="1" dirty="0"/>
              <a:t>业务逻辑</a:t>
            </a:r>
            <a:endParaRPr lang="en-US" altLang="zh-CN" sz="2000" dirty="0"/>
          </a:p>
          <a:p>
            <a:pPr marL="109855">
              <a:lnSpc>
                <a:spcPct val="150000"/>
              </a:lnSpc>
              <a:spcBef>
                <a:spcPts val="400"/>
              </a:spcBef>
              <a:buClr>
                <a:schemeClr val="accent1"/>
              </a:buClr>
              <a:buSzPct val="68000"/>
            </a:pPr>
            <a:endParaRPr lang="en-US" altLang="zh-CN" sz="2000" dirty="0">
              <a:sym typeface="+mn-ea"/>
            </a:endParaRPr>
          </a:p>
        </p:txBody>
      </p:sp>
      <p:pic>
        <p:nvPicPr>
          <p:cNvPr id="6" name="图片 5">
            <a:extLst>
              <a:ext uri="{FF2B5EF4-FFF2-40B4-BE49-F238E27FC236}">
                <a16:creationId xmlns:a16="http://schemas.microsoft.com/office/drawing/2014/main" id="{EA5B25A6-CD84-F545-9C65-DA8CE27CB3E8}"/>
              </a:ext>
            </a:extLst>
          </p:cNvPr>
          <p:cNvPicPr>
            <a:picLocks noChangeAspect="1"/>
          </p:cNvPicPr>
          <p:nvPr/>
        </p:nvPicPr>
        <p:blipFill>
          <a:blip r:embed="rId2"/>
          <a:stretch>
            <a:fillRect/>
          </a:stretch>
        </p:blipFill>
        <p:spPr>
          <a:xfrm>
            <a:off x="6521961" y="3021061"/>
            <a:ext cx="5462459" cy="2182598"/>
          </a:xfrm>
          <a:prstGeom prst="rect">
            <a:avLst/>
          </a:prstGeom>
        </p:spPr>
      </p:pic>
      <p:graphicFrame>
        <p:nvGraphicFramePr>
          <p:cNvPr id="7" name="表格 6">
            <a:extLst>
              <a:ext uri="{FF2B5EF4-FFF2-40B4-BE49-F238E27FC236}">
                <a16:creationId xmlns:a16="http://schemas.microsoft.com/office/drawing/2014/main" id="{0CECDB23-98B5-C446-926A-307E0FF49B30}"/>
              </a:ext>
            </a:extLst>
          </p:cNvPr>
          <p:cNvGraphicFramePr>
            <a:graphicFrameLocks noGrp="1"/>
          </p:cNvGraphicFramePr>
          <p:nvPr>
            <p:extLst>
              <p:ext uri="{D42A27DB-BD31-4B8C-83A1-F6EECF244321}">
                <p14:modId xmlns:p14="http://schemas.microsoft.com/office/powerpoint/2010/main" val="3193451379"/>
              </p:ext>
            </p:extLst>
          </p:nvPr>
        </p:nvGraphicFramePr>
        <p:xfrm>
          <a:off x="780000" y="2482136"/>
          <a:ext cx="4890041" cy="1112520"/>
        </p:xfrm>
        <a:graphic>
          <a:graphicData uri="http://schemas.openxmlformats.org/drawingml/2006/table">
            <a:tbl>
              <a:tblPr firstRow="1" bandRow="1">
                <a:tableStyleId>{5C22544A-7EE6-4342-B048-85BDC9FD1C3A}</a:tableStyleId>
              </a:tblPr>
              <a:tblGrid>
                <a:gridCol w="577919">
                  <a:extLst>
                    <a:ext uri="{9D8B030D-6E8A-4147-A177-3AD203B41FA5}">
                      <a16:colId xmlns:a16="http://schemas.microsoft.com/office/drawing/2014/main" val="3979888945"/>
                    </a:ext>
                  </a:extLst>
                </a:gridCol>
                <a:gridCol w="1261713">
                  <a:extLst>
                    <a:ext uri="{9D8B030D-6E8A-4147-A177-3AD203B41FA5}">
                      <a16:colId xmlns:a16="http://schemas.microsoft.com/office/drawing/2014/main" val="1592300836"/>
                    </a:ext>
                  </a:extLst>
                </a:gridCol>
                <a:gridCol w="1617025">
                  <a:extLst>
                    <a:ext uri="{9D8B030D-6E8A-4147-A177-3AD203B41FA5}">
                      <a16:colId xmlns:a16="http://schemas.microsoft.com/office/drawing/2014/main" val="4254472129"/>
                    </a:ext>
                  </a:extLst>
                </a:gridCol>
                <a:gridCol w="1433384">
                  <a:extLst>
                    <a:ext uri="{9D8B030D-6E8A-4147-A177-3AD203B41FA5}">
                      <a16:colId xmlns:a16="http://schemas.microsoft.com/office/drawing/2014/main" val="1484936577"/>
                    </a:ext>
                  </a:extLst>
                </a:gridCol>
              </a:tblGrid>
              <a:tr h="370840">
                <a:tc>
                  <a:txBody>
                    <a:bodyPr/>
                    <a:lstStyle/>
                    <a:p>
                      <a:r>
                        <a:rPr lang="en-US" altLang="zh-CN" dirty="0">
                          <a:latin typeface="+mn-ea"/>
                          <a:ea typeface="+mn-ea"/>
                        </a:rPr>
                        <a:t>id</a:t>
                      </a:r>
                      <a:endParaRPr lang="zh-CN" altLang="en-US" dirty="0">
                        <a:latin typeface="+mn-ea"/>
                        <a:ea typeface="+mn-ea"/>
                      </a:endParaRPr>
                    </a:p>
                  </a:txBody>
                  <a:tcPr/>
                </a:tc>
                <a:tc>
                  <a:txBody>
                    <a:bodyPr/>
                    <a:lstStyle/>
                    <a:p>
                      <a:r>
                        <a:rPr lang="en-US" altLang="zh-CN" dirty="0" err="1">
                          <a:latin typeface="+mn-ea"/>
                          <a:ea typeface="+mn-ea"/>
                        </a:rPr>
                        <a:t>In_stock</a:t>
                      </a:r>
                      <a:endParaRPr lang="zh-CN" altLang="en-US" dirty="0">
                        <a:latin typeface="+mn-ea"/>
                        <a:ea typeface="+mn-ea"/>
                      </a:endParaRPr>
                    </a:p>
                  </a:txBody>
                  <a:tcPr/>
                </a:tc>
                <a:tc>
                  <a:txBody>
                    <a:bodyPr/>
                    <a:lstStyle/>
                    <a:p>
                      <a:r>
                        <a:rPr lang="en-US" altLang="zh-CN" dirty="0">
                          <a:latin typeface="+mn-ea"/>
                          <a:ea typeface="+mn-ea"/>
                        </a:rPr>
                        <a:t>name</a:t>
                      </a:r>
                      <a:endParaRPr lang="zh-CN" altLang="en-US" dirty="0">
                        <a:latin typeface="+mn-ea"/>
                        <a:ea typeface="+mn-ea"/>
                      </a:endParaRPr>
                    </a:p>
                  </a:txBody>
                  <a:tcPr/>
                </a:tc>
                <a:tc>
                  <a:txBody>
                    <a:bodyPr/>
                    <a:lstStyle/>
                    <a:p>
                      <a:r>
                        <a:rPr lang="en-US" altLang="zh-CN" dirty="0">
                          <a:latin typeface="+mn-ea"/>
                          <a:ea typeface="+mn-ea"/>
                        </a:rPr>
                        <a:t>price</a:t>
                      </a:r>
                      <a:endParaRPr lang="zh-CN" altLang="en-US" dirty="0">
                        <a:latin typeface="+mn-ea"/>
                        <a:ea typeface="+mn-ea"/>
                      </a:endParaRPr>
                    </a:p>
                  </a:txBody>
                  <a:tcPr/>
                </a:tc>
                <a:extLst>
                  <a:ext uri="{0D108BD9-81ED-4DB2-BD59-A6C34878D82A}">
                    <a16:rowId xmlns:a16="http://schemas.microsoft.com/office/drawing/2014/main" val="3200045289"/>
                  </a:ext>
                </a:extLst>
              </a:tr>
              <a:tr h="370840">
                <a:tc>
                  <a:txBody>
                    <a:bodyPr/>
                    <a:lstStyle/>
                    <a:p>
                      <a:r>
                        <a:rPr lang="en-US" altLang="zh-CN" dirty="0">
                          <a:latin typeface="+mn-ea"/>
                          <a:ea typeface="+mn-ea"/>
                        </a:rPr>
                        <a:t>1</a:t>
                      </a:r>
                      <a:endParaRPr lang="zh-CN" altLang="en-US" dirty="0">
                        <a:latin typeface="+mn-ea"/>
                        <a:ea typeface="+mn-ea"/>
                      </a:endParaRPr>
                    </a:p>
                  </a:txBody>
                  <a:tcPr/>
                </a:tc>
                <a:tc>
                  <a:txBody>
                    <a:bodyPr/>
                    <a:lstStyle/>
                    <a:p>
                      <a:r>
                        <a:rPr lang="en-US" altLang="zh-CN" dirty="0">
                          <a:latin typeface="+mn-ea"/>
                          <a:ea typeface="+mn-ea"/>
                        </a:rPr>
                        <a:t>Y</a:t>
                      </a:r>
                      <a:endParaRPr lang="zh-CN" altLang="en-US" dirty="0">
                        <a:latin typeface="+mn-ea"/>
                        <a:ea typeface="+mn-ea"/>
                      </a:endParaRPr>
                    </a:p>
                  </a:txBody>
                  <a:tcPr/>
                </a:tc>
                <a:tc>
                  <a:txBody>
                    <a:bodyPr/>
                    <a:lstStyle/>
                    <a:p>
                      <a:r>
                        <a:rPr lang="zh-CN" altLang="en-US" dirty="0">
                          <a:latin typeface="+mn-ea"/>
                          <a:ea typeface="+mn-ea"/>
                        </a:rPr>
                        <a:t>苹果</a:t>
                      </a:r>
                    </a:p>
                  </a:txBody>
                  <a:tcPr/>
                </a:tc>
                <a:tc>
                  <a:txBody>
                    <a:bodyPr/>
                    <a:lstStyle/>
                    <a:p>
                      <a:r>
                        <a:rPr lang="en-US" altLang="zh-CN" dirty="0">
                          <a:latin typeface="+mn-ea"/>
                          <a:ea typeface="+mn-ea"/>
                        </a:rPr>
                        <a:t>5.99</a:t>
                      </a:r>
                      <a:endParaRPr lang="zh-CN" altLang="en-US" dirty="0">
                        <a:latin typeface="+mn-ea"/>
                        <a:ea typeface="+mn-ea"/>
                      </a:endParaRPr>
                    </a:p>
                  </a:txBody>
                  <a:tcPr/>
                </a:tc>
                <a:extLst>
                  <a:ext uri="{0D108BD9-81ED-4DB2-BD59-A6C34878D82A}">
                    <a16:rowId xmlns:a16="http://schemas.microsoft.com/office/drawing/2014/main" val="1195004770"/>
                  </a:ext>
                </a:extLst>
              </a:tr>
              <a:tr h="370840">
                <a:tc>
                  <a:txBody>
                    <a:bodyPr/>
                    <a:lstStyle/>
                    <a:p>
                      <a:r>
                        <a:rPr lang="en-US" altLang="zh-CN" dirty="0">
                          <a:latin typeface="+mn-ea"/>
                          <a:ea typeface="+mn-ea"/>
                        </a:rPr>
                        <a:t>2</a:t>
                      </a:r>
                      <a:endParaRPr lang="zh-CN" altLang="en-US" dirty="0">
                        <a:latin typeface="+mn-ea"/>
                        <a:ea typeface="+mn-ea"/>
                      </a:endParaRPr>
                    </a:p>
                  </a:txBody>
                  <a:tcPr/>
                </a:tc>
                <a:tc>
                  <a:txBody>
                    <a:bodyPr/>
                    <a:lstStyle/>
                    <a:p>
                      <a:r>
                        <a:rPr lang="en-US" altLang="zh-CN" dirty="0">
                          <a:latin typeface="+mn-ea"/>
                          <a:ea typeface="+mn-ea"/>
                        </a:rPr>
                        <a:t>Y</a:t>
                      </a:r>
                      <a:endParaRPr lang="zh-CN" altLang="en-US" dirty="0">
                        <a:latin typeface="+mn-ea"/>
                        <a:ea typeface="+mn-ea"/>
                      </a:endParaRPr>
                    </a:p>
                  </a:txBody>
                  <a:tcPr/>
                </a:tc>
                <a:tc>
                  <a:txBody>
                    <a:bodyPr/>
                    <a:lstStyle/>
                    <a:p>
                      <a:r>
                        <a:rPr lang="zh-CN" altLang="en-US" dirty="0">
                          <a:latin typeface="+mn-ea"/>
                          <a:ea typeface="+mn-ea"/>
                        </a:rPr>
                        <a:t>香蕉</a:t>
                      </a:r>
                    </a:p>
                  </a:txBody>
                  <a:tcPr/>
                </a:tc>
                <a:tc>
                  <a:txBody>
                    <a:bodyPr/>
                    <a:lstStyle/>
                    <a:p>
                      <a:r>
                        <a:rPr lang="en-US" altLang="zh-CN" dirty="0">
                          <a:latin typeface="+mn-ea"/>
                          <a:ea typeface="+mn-ea"/>
                        </a:rPr>
                        <a:t>3.99</a:t>
                      </a:r>
                      <a:endParaRPr lang="zh-CN" altLang="en-US" dirty="0">
                        <a:latin typeface="+mn-ea"/>
                        <a:ea typeface="+mn-ea"/>
                      </a:endParaRPr>
                    </a:p>
                  </a:txBody>
                  <a:tcPr/>
                </a:tc>
                <a:extLst>
                  <a:ext uri="{0D108BD9-81ED-4DB2-BD59-A6C34878D82A}">
                    <a16:rowId xmlns:a16="http://schemas.microsoft.com/office/drawing/2014/main" val="2676009810"/>
                  </a:ext>
                </a:extLst>
              </a:tr>
            </a:tbl>
          </a:graphicData>
        </a:graphic>
      </p:graphicFrame>
      <p:sp>
        <p:nvSpPr>
          <p:cNvPr id="8" name="文本框 7">
            <a:extLst>
              <a:ext uri="{FF2B5EF4-FFF2-40B4-BE49-F238E27FC236}">
                <a16:creationId xmlns:a16="http://schemas.microsoft.com/office/drawing/2014/main" id="{35C6B174-7DE4-7241-86E5-CF4619C70DD5}"/>
              </a:ext>
            </a:extLst>
          </p:cNvPr>
          <p:cNvSpPr txBox="1"/>
          <p:nvPr/>
        </p:nvSpPr>
        <p:spPr>
          <a:xfrm>
            <a:off x="2409568" y="2019479"/>
            <a:ext cx="1210588" cy="369332"/>
          </a:xfrm>
          <a:prstGeom prst="rect">
            <a:avLst/>
          </a:prstGeom>
          <a:noFill/>
        </p:spPr>
        <p:txBody>
          <a:bodyPr wrap="none" rtlCol="0">
            <a:spAutoFit/>
          </a:bodyPr>
          <a:lstStyle/>
          <a:p>
            <a:r>
              <a:rPr kumimoji="1" lang="en-US" altLang="zh-CN" dirty="0"/>
              <a:t>product</a:t>
            </a:r>
            <a:r>
              <a:rPr kumimoji="1" lang="zh-CN" altLang="en-US" dirty="0"/>
              <a:t>表</a:t>
            </a:r>
          </a:p>
        </p:txBody>
      </p:sp>
      <p:graphicFrame>
        <p:nvGraphicFramePr>
          <p:cNvPr id="9" name="表格 8">
            <a:extLst>
              <a:ext uri="{FF2B5EF4-FFF2-40B4-BE49-F238E27FC236}">
                <a16:creationId xmlns:a16="http://schemas.microsoft.com/office/drawing/2014/main" id="{8E167AB7-4DA4-F046-ABD6-2F3262300F03}"/>
              </a:ext>
            </a:extLst>
          </p:cNvPr>
          <p:cNvGraphicFramePr>
            <a:graphicFrameLocks noGrp="1"/>
          </p:cNvGraphicFramePr>
          <p:nvPr>
            <p:extLst>
              <p:ext uri="{D42A27DB-BD31-4B8C-83A1-F6EECF244321}">
                <p14:modId xmlns:p14="http://schemas.microsoft.com/office/powerpoint/2010/main" val="1287761425"/>
              </p:ext>
            </p:extLst>
          </p:nvPr>
        </p:nvGraphicFramePr>
        <p:xfrm>
          <a:off x="1360767" y="4575017"/>
          <a:ext cx="3456657" cy="1483360"/>
        </p:xfrm>
        <a:graphic>
          <a:graphicData uri="http://schemas.openxmlformats.org/drawingml/2006/table">
            <a:tbl>
              <a:tblPr firstRow="1" bandRow="1">
                <a:tableStyleId>{5C22544A-7EE6-4342-B048-85BDC9FD1C3A}</a:tableStyleId>
              </a:tblPr>
              <a:tblGrid>
                <a:gridCol w="577919">
                  <a:extLst>
                    <a:ext uri="{9D8B030D-6E8A-4147-A177-3AD203B41FA5}">
                      <a16:colId xmlns:a16="http://schemas.microsoft.com/office/drawing/2014/main" val="3979888945"/>
                    </a:ext>
                  </a:extLst>
                </a:gridCol>
                <a:gridCol w="1261713">
                  <a:extLst>
                    <a:ext uri="{9D8B030D-6E8A-4147-A177-3AD203B41FA5}">
                      <a16:colId xmlns:a16="http://schemas.microsoft.com/office/drawing/2014/main" val="1592300836"/>
                    </a:ext>
                  </a:extLst>
                </a:gridCol>
                <a:gridCol w="1617025">
                  <a:extLst>
                    <a:ext uri="{9D8B030D-6E8A-4147-A177-3AD203B41FA5}">
                      <a16:colId xmlns:a16="http://schemas.microsoft.com/office/drawing/2014/main" val="4254472129"/>
                    </a:ext>
                  </a:extLst>
                </a:gridCol>
              </a:tblGrid>
              <a:tr h="370840">
                <a:tc>
                  <a:txBody>
                    <a:bodyPr/>
                    <a:lstStyle/>
                    <a:p>
                      <a:r>
                        <a:rPr lang="en-US" altLang="zh-CN" dirty="0">
                          <a:latin typeface="+mn-ea"/>
                          <a:ea typeface="+mn-ea"/>
                        </a:rPr>
                        <a:t>id</a:t>
                      </a:r>
                      <a:endParaRPr lang="zh-CN" altLang="en-US" dirty="0">
                        <a:latin typeface="+mn-ea"/>
                        <a:ea typeface="+mn-ea"/>
                      </a:endParaRPr>
                    </a:p>
                  </a:txBody>
                  <a:tcPr/>
                </a:tc>
                <a:tc>
                  <a:txBody>
                    <a:bodyPr/>
                    <a:lstStyle/>
                    <a:p>
                      <a:r>
                        <a:rPr lang="en-US" altLang="zh-CN" dirty="0">
                          <a:latin typeface="+mn-ea"/>
                          <a:ea typeface="+mn-ea"/>
                        </a:rPr>
                        <a:t>text</a:t>
                      </a:r>
                      <a:endParaRPr lang="zh-CN" altLang="en-US" dirty="0">
                        <a:latin typeface="+mn-ea"/>
                        <a:ea typeface="+mn-ea"/>
                      </a:endParaRPr>
                    </a:p>
                  </a:txBody>
                  <a:tcPr/>
                </a:tc>
                <a:tc>
                  <a:txBody>
                    <a:bodyPr/>
                    <a:lstStyle/>
                    <a:p>
                      <a:r>
                        <a:rPr lang="en-US" altLang="zh-CN" dirty="0" err="1">
                          <a:latin typeface="+mn-ea"/>
                          <a:ea typeface="+mn-ea"/>
                        </a:rPr>
                        <a:t>product_id</a:t>
                      </a:r>
                      <a:endParaRPr lang="zh-CN" altLang="en-US" dirty="0">
                        <a:latin typeface="+mn-ea"/>
                        <a:ea typeface="+mn-ea"/>
                      </a:endParaRPr>
                    </a:p>
                  </a:txBody>
                  <a:tcPr/>
                </a:tc>
                <a:extLst>
                  <a:ext uri="{0D108BD9-81ED-4DB2-BD59-A6C34878D82A}">
                    <a16:rowId xmlns:a16="http://schemas.microsoft.com/office/drawing/2014/main" val="3200045289"/>
                  </a:ext>
                </a:extLst>
              </a:tr>
              <a:tr h="370840">
                <a:tc>
                  <a:txBody>
                    <a:bodyPr/>
                    <a:lstStyle/>
                    <a:p>
                      <a:r>
                        <a:rPr lang="en-US" altLang="zh-CN" dirty="0">
                          <a:latin typeface="+mn-ea"/>
                          <a:ea typeface="+mn-ea"/>
                        </a:rPr>
                        <a:t>1</a:t>
                      </a:r>
                      <a:endParaRPr lang="zh-CN" altLang="en-US" dirty="0">
                        <a:latin typeface="+mn-ea"/>
                        <a:ea typeface="+mn-ea"/>
                      </a:endParaRPr>
                    </a:p>
                  </a:txBody>
                  <a:tcPr/>
                </a:tc>
                <a:tc>
                  <a:txBody>
                    <a:bodyPr/>
                    <a:lstStyle/>
                    <a:p>
                      <a:r>
                        <a:rPr lang="zh-CN" altLang="en-US" dirty="0">
                          <a:latin typeface="+mn-ea"/>
                          <a:ea typeface="+mn-ea"/>
                        </a:rPr>
                        <a:t>有点酸</a:t>
                      </a:r>
                    </a:p>
                  </a:txBody>
                  <a:tcPr/>
                </a:tc>
                <a:tc>
                  <a:txBody>
                    <a:bodyPr/>
                    <a:lstStyle/>
                    <a:p>
                      <a:r>
                        <a:rPr lang="en-US" altLang="zh-CN" dirty="0">
                          <a:latin typeface="+mn-ea"/>
                          <a:ea typeface="+mn-ea"/>
                        </a:rPr>
                        <a:t>1</a:t>
                      </a:r>
                      <a:endParaRPr lang="zh-CN" altLang="en-US" dirty="0">
                        <a:latin typeface="+mn-ea"/>
                        <a:ea typeface="+mn-ea"/>
                      </a:endParaRPr>
                    </a:p>
                  </a:txBody>
                  <a:tcPr/>
                </a:tc>
                <a:extLst>
                  <a:ext uri="{0D108BD9-81ED-4DB2-BD59-A6C34878D82A}">
                    <a16:rowId xmlns:a16="http://schemas.microsoft.com/office/drawing/2014/main" val="1195004770"/>
                  </a:ext>
                </a:extLst>
              </a:tr>
              <a:tr h="370840">
                <a:tc>
                  <a:txBody>
                    <a:bodyPr/>
                    <a:lstStyle/>
                    <a:p>
                      <a:r>
                        <a:rPr lang="en-US" altLang="zh-CN" dirty="0">
                          <a:latin typeface="+mn-ea"/>
                          <a:ea typeface="+mn-ea"/>
                        </a:rPr>
                        <a:t>2</a:t>
                      </a:r>
                      <a:endParaRPr lang="zh-CN" altLang="en-US" dirty="0">
                        <a:latin typeface="+mn-ea"/>
                        <a:ea typeface="+mn-ea"/>
                      </a:endParaRPr>
                    </a:p>
                  </a:txBody>
                  <a:tcPr/>
                </a:tc>
                <a:tc>
                  <a:txBody>
                    <a:bodyPr/>
                    <a:lstStyle/>
                    <a:p>
                      <a:r>
                        <a:rPr lang="zh-CN" altLang="en-US" dirty="0">
                          <a:latin typeface="+mn-ea"/>
                          <a:ea typeface="+mn-ea"/>
                        </a:rPr>
                        <a:t>有点贵</a:t>
                      </a:r>
                    </a:p>
                  </a:txBody>
                  <a:tcPr/>
                </a:tc>
                <a:tc>
                  <a:txBody>
                    <a:bodyPr/>
                    <a:lstStyle/>
                    <a:p>
                      <a:r>
                        <a:rPr lang="en-US" altLang="zh-CN" dirty="0">
                          <a:latin typeface="+mn-ea"/>
                          <a:ea typeface="+mn-ea"/>
                        </a:rPr>
                        <a:t>1</a:t>
                      </a:r>
                      <a:endParaRPr lang="zh-CN" altLang="en-US" dirty="0">
                        <a:latin typeface="+mn-ea"/>
                        <a:ea typeface="+mn-ea"/>
                      </a:endParaRPr>
                    </a:p>
                  </a:txBody>
                  <a:tcPr/>
                </a:tc>
                <a:extLst>
                  <a:ext uri="{0D108BD9-81ED-4DB2-BD59-A6C34878D82A}">
                    <a16:rowId xmlns:a16="http://schemas.microsoft.com/office/drawing/2014/main" val="2676009810"/>
                  </a:ext>
                </a:extLst>
              </a:tr>
              <a:tr h="370840">
                <a:tc>
                  <a:txBody>
                    <a:bodyPr/>
                    <a:lstStyle/>
                    <a:p>
                      <a:r>
                        <a:rPr lang="en-US" altLang="zh-CN" dirty="0">
                          <a:latin typeface="+mn-ea"/>
                          <a:ea typeface="+mn-ea"/>
                        </a:rPr>
                        <a:t>3</a:t>
                      </a:r>
                      <a:endParaRPr lang="zh-CN" altLang="en-US" dirty="0">
                        <a:latin typeface="+mn-ea"/>
                        <a:ea typeface="+mn-ea"/>
                      </a:endParaRPr>
                    </a:p>
                  </a:txBody>
                  <a:tcPr/>
                </a:tc>
                <a:tc>
                  <a:txBody>
                    <a:bodyPr/>
                    <a:lstStyle/>
                    <a:p>
                      <a:r>
                        <a:rPr lang="zh-CN" altLang="en-US" dirty="0">
                          <a:latin typeface="+mn-ea"/>
                          <a:ea typeface="+mn-ea"/>
                        </a:rPr>
                        <a:t>非常好</a:t>
                      </a:r>
                    </a:p>
                  </a:txBody>
                  <a:tcPr/>
                </a:tc>
                <a:tc>
                  <a:txBody>
                    <a:bodyPr/>
                    <a:lstStyle/>
                    <a:p>
                      <a:r>
                        <a:rPr lang="en-US" altLang="zh-CN" dirty="0">
                          <a:latin typeface="+mn-ea"/>
                          <a:ea typeface="+mn-ea"/>
                        </a:rPr>
                        <a:t>2</a:t>
                      </a:r>
                      <a:endParaRPr lang="zh-CN" altLang="en-US" dirty="0">
                        <a:latin typeface="+mn-ea"/>
                        <a:ea typeface="+mn-ea"/>
                      </a:endParaRPr>
                    </a:p>
                  </a:txBody>
                  <a:tcPr/>
                </a:tc>
                <a:extLst>
                  <a:ext uri="{0D108BD9-81ED-4DB2-BD59-A6C34878D82A}">
                    <a16:rowId xmlns:a16="http://schemas.microsoft.com/office/drawing/2014/main" val="2758443761"/>
                  </a:ext>
                </a:extLst>
              </a:tr>
            </a:tbl>
          </a:graphicData>
        </a:graphic>
      </p:graphicFrame>
      <p:sp>
        <p:nvSpPr>
          <p:cNvPr id="10" name="文本框 9">
            <a:extLst>
              <a:ext uri="{FF2B5EF4-FFF2-40B4-BE49-F238E27FC236}">
                <a16:creationId xmlns:a16="http://schemas.microsoft.com/office/drawing/2014/main" id="{3BC46BF7-78BD-544B-8202-B47A04A43375}"/>
              </a:ext>
            </a:extLst>
          </p:cNvPr>
          <p:cNvSpPr txBox="1"/>
          <p:nvPr/>
        </p:nvSpPr>
        <p:spPr>
          <a:xfrm>
            <a:off x="2469641" y="4112360"/>
            <a:ext cx="1364476" cy="369332"/>
          </a:xfrm>
          <a:prstGeom prst="rect">
            <a:avLst/>
          </a:prstGeom>
          <a:noFill/>
        </p:spPr>
        <p:txBody>
          <a:bodyPr wrap="none" rtlCol="0">
            <a:spAutoFit/>
          </a:bodyPr>
          <a:lstStyle/>
          <a:p>
            <a:r>
              <a:rPr kumimoji="1" lang="en-US" altLang="zh-CN" dirty="0"/>
              <a:t>comment</a:t>
            </a:r>
            <a:r>
              <a:rPr kumimoji="1" lang="zh-CN" altLang="en-US" dirty="0"/>
              <a:t>表</a:t>
            </a:r>
          </a:p>
        </p:txBody>
      </p:sp>
    </p:spTree>
    <p:extLst>
      <p:ext uri="{BB962C8B-B14F-4D97-AF65-F5344CB8AC3E}">
        <p14:creationId xmlns:p14="http://schemas.microsoft.com/office/powerpoint/2010/main" val="369548066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0" kern="1800" dirty="0">
                <a:latin typeface="Times New Roman"/>
              </a:rPr>
              <a:t>10.2 Spring Data JPA</a:t>
            </a:r>
            <a:endParaRPr lang="zh-CN" altLang="en-US" b="0" kern="1800" dirty="0">
              <a:latin typeface="Times New Roman"/>
            </a:endParaRPr>
          </a:p>
        </p:txBody>
      </p:sp>
      <p:sp>
        <p:nvSpPr>
          <p:cNvPr id="10" name="Rectangle 43">
            <a:extLst>
              <a:ext uri="{FF2B5EF4-FFF2-40B4-BE49-F238E27FC236}">
                <a16:creationId xmlns:a16="http://schemas.microsoft.com/office/drawing/2014/main" id="{06AFF384-A774-B048-A696-62D54C4AE635}"/>
              </a:ext>
            </a:extLst>
          </p:cNvPr>
          <p:cNvSpPr>
            <a:spLocks noChangeArrowheads="1"/>
          </p:cNvSpPr>
          <p:nvPr/>
        </p:nvSpPr>
        <p:spPr bwMode="auto">
          <a:xfrm>
            <a:off x="388941" y="1236171"/>
            <a:ext cx="11514026" cy="3305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hlink"/>
              </a:buClr>
              <a:buFont typeface="Wingdings" panose="05000000000000000000" pitchFamily="2" charset="2"/>
              <a:buChar char="v"/>
              <a:defRPr sz="2800" b="1">
                <a:solidFill>
                  <a:schemeClr val="hlink"/>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nSpc>
                <a:spcPct val="150000"/>
              </a:lnSpc>
              <a:spcBef>
                <a:spcPct val="30000"/>
              </a:spcBef>
              <a:buClr>
                <a:schemeClr val="tx1"/>
              </a:buClr>
              <a:buSzPct val="75000"/>
              <a:buNone/>
            </a:pPr>
            <a:endParaRPr lang="en-US" altLang="zh-CN" sz="2400" b="0" dirty="0">
              <a:solidFill>
                <a:schemeClr val="tx1"/>
              </a:solidFill>
              <a:latin typeface="宋体" panose="02010600030101010101" pitchFamily="2" charset="-122"/>
              <a:ea typeface="宋体" panose="02010600030101010101" pitchFamily="2" charset="-122"/>
            </a:endParaRPr>
          </a:p>
          <a:p>
            <a:pPr>
              <a:lnSpc>
                <a:spcPct val="150000"/>
              </a:lnSpc>
              <a:spcBef>
                <a:spcPct val="30000"/>
              </a:spcBef>
              <a:buClr>
                <a:schemeClr val="tx1"/>
              </a:buClr>
              <a:buSzPct val="75000"/>
              <a:buNone/>
            </a:pPr>
            <a:endParaRPr lang="en-US" altLang="zh-CN" sz="2400" b="0" dirty="0">
              <a:solidFill>
                <a:schemeClr val="tx1"/>
              </a:solidFill>
              <a:latin typeface="宋体" panose="02010600030101010101" pitchFamily="2" charset="-122"/>
              <a:ea typeface="宋体" panose="02010600030101010101" pitchFamily="2" charset="-122"/>
            </a:endParaRPr>
          </a:p>
          <a:p>
            <a:pPr>
              <a:lnSpc>
                <a:spcPct val="150000"/>
              </a:lnSpc>
              <a:spcBef>
                <a:spcPct val="30000"/>
              </a:spcBef>
              <a:buClr>
                <a:schemeClr val="tx1"/>
              </a:buClr>
              <a:buSzPct val="75000"/>
              <a:buNone/>
            </a:pPr>
            <a:endParaRPr lang="en-US" altLang="zh-CN" sz="2400" b="0" dirty="0">
              <a:solidFill>
                <a:schemeClr val="tx1"/>
              </a:solidFill>
              <a:latin typeface="宋体" panose="02010600030101010101" pitchFamily="2" charset="-122"/>
              <a:ea typeface="宋体" panose="02010600030101010101" pitchFamily="2" charset="-122"/>
            </a:endParaRPr>
          </a:p>
          <a:p>
            <a:pPr>
              <a:lnSpc>
                <a:spcPct val="150000"/>
              </a:lnSpc>
              <a:spcBef>
                <a:spcPct val="30000"/>
              </a:spcBef>
              <a:buClr>
                <a:schemeClr val="tx1"/>
              </a:buClr>
              <a:buSzPct val="75000"/>
              <a:buNone/>
            </a:pPr>
            <a:endParaRPr lang="en-US" altLang="zh-CN" sz="2400" b="0" dirty="0">
              <a:solidFill>
                <a:schemeClr val="tx1"/>
              </a:solidFill>
              <a:latin typeface="宋体" panose="02010600030101010101" pitchFamily="2" charset="-122"/>
              <a:ea typeface="宋体" panose="02010600030101010101" pitchFamily="2" charset="-122"/>
            </a:endParaRPr>
          </a:p>
          <a:p>
            <a:pPr>
              <a:lnSpc>
                <a:spcPct val="150000"/>
              </a:lnSpc>
              <a:spcBef>
                <a:spcPct val="30000"/>
              </a:spcBef>
              <a:buClr>
                <a:schemeClr val="tx1"/>
              </a:buClr>
              <a:buSzPct val="75000"/>
              <a:buNone/>
            </a:pPr>
            <a:endParaRPr lang="zh-CN" altLang="en-US" sz="2400" b="0" dirty="0">
              <a:solidFill>
                <a:schemeClr val="tx1"/>
              </a:solidFill>
              <a:latin typeface="宋体" panose="02010600030101010101" pitchFamily="2" charset="-122"/>
              <a:ea typeface="宋体" panose="02010600030101010101" pitchFamily="2" charset="-122"/>
            </a:endParaRPr>
          </a:p>
        </p:txBody>
      </p:sp>
      <p:sp>
        <p:nvSpPr>
          <p:cNvPr id="11" name="文本框 10">
            <a:extLst>
              <a:ext uri="{FF2B5EF4-FFF2-40B4-BE49-F238E27FC236}">
                <a16:creationId xmlns:a16="http://schemas.microsoft.com/office/drawing/2014/main" id="{FE5372CB-B648-FF47-85DF-0751AC39A35A}"/>
              </a:ext>
            </a:extLst>
          </p:cNvPr>
          <p:cNvSpPr txBox="1"/>
          <p:nvPr/>
        </p:nvSpPr>
        <p:spPr>
          <a:xfrm>
            <a:off x="388941" y="1236171"/>
            <a:ext cx="10529960" cy="501612"/>
          </a:xfrm>
          <a:prstGeom prst="rect">
            <a:avLst/>
          </a:prstGeom>
          <a:noFill/>
        </p:spPr>
        <p:txBody>
          <a:bodyPr wrap="square" rtlCol="0">
            <a:spAutoFit/>
          </a:bodyPr>
          <a:lstStyle/>
          <a:p>
            <a:pPr>
              <a:lnSpc>
                <a:spcPct val="150000"/>
              </a:lnSpc>
            </a:pPr>
            <a:r>
              <a:rPr lang="en-US" altLang="zh-CN" sz="2000" dirty="0">
                <a:latin typeface="+mn-ea"/>
                <a:ea typeface="+mn-ea"/>
              </a:rPr>
              <a:t>Spring Data JPA</a:t>
            </a:r>
            <a:r>
              <a:rPr lang="zh-CN" altLang="en-US" sz="2000" dirty="0">
                <a:latin typeface="+mn-ea"/>
                <a:ea typeface="+mn-ea"/>
              </a:rPr>
              <a:t>是一个</a:t>
            </a:r>
            <a:r>
              <a:rPr lang="zh-CN" altLang="en-US" sz="2000" b="1" dirty="0">
                <a:latin typeface="+mn-ea"/>
                <a:ea typeface="+mn-ea"/>
              </a:rPr>
              <a:t>全自动的</a:t>
            </a:r>
            <a:r>
              <a:rPr lang="en-US" altLang="zh-CN" sz="2000" b="1" dirty="0">
                <a:latin typeface="+mn-ea"/>
                <a:ea typeface="+mn-ea"/>
              </a:rPr>
              <a:t>ORM</a:t>
            </a:r>
            <a:r>
              <a:rPr lang="zh-CN" altLang="en-US" sz="2000" b="1" dirty="0">
                <a:latin typeface="+mn-ea"/>
                <a:ea typeface="+mn-ea"/>
              </a:rPr>
              <a:t>框架</a:t>
            </a:r>
            <a:r>
              <a:rPr lang="zh-CN" altLang="en-US" sz="2000" dirty="0">
                <a:latin typeface="+mn-ea"/>
                <a:ea typeface="+mn-ea"/>
              </a:rPr>
              <a:t>，其使用流程如下：</a:t>
            </a:r>
            <a:endParaRPr lang="en-US" altLang="zh-CN" sz="2000" dirty="0">
              <a:latin typeface="+mn-ea"/>
              <a:ea typeface="+mn-ea"/>
            </a:endParaRPr>
          </a:p>
        </p:txBody>
      </p:sp>
      <p:pic>
        <p:nvPicPr>
          <p:cNvPr id="3" name="图片 2">
            <a:extLst>
              <a:ext uri="{FF2B5EF4-FFF2-40B4-BE49-F238E27FC236}">
                <a16:creationId xmlns:a16="http://schemas.microsoft.com/office/drawing/2014/main" id="{5D36E6A0-D90F-FC4E-B59F-189F63A9AC04}"/>
              </a:ext>
            </a:extLst>
          </p:cNvPr>
          <p:cNvPicPr>
            <a:picLocks noChangeAspect="1"/>
          </p:cNvPicPr>
          <p:nvPr/>
        </p:nvPicPr>
        <p:blipFill>
          <a:blip r:embed="rId2"/>
          <a:stretch>
            <a:fillRect/>
          </a:stretch>
        </p:blipFill>
        <p:spPr>
          <a:xfrm>
            <a:off x="706728" y="1737783"/>
            <a:ext cx="4947193" cy="1858175"/>
          </a:xfrm>
          <a:prstGeom prst="rect">
            <a:avLst/>
          </a:prstGeom>
        </p:spPr>
      </p:pic>
      <p:pic>
        <p:nvPicPr>
          <p:cNvPr id="4" name="图片 3">
            <a:extLst>
              <a:ext uri="{FF2B5EF4-FFF2-40B4-BE49-F238E27FC236}">
                <a16:creationId xmlns:a16="http://schemas.microsoft.com/office/drawing/2014/main" id="{436D0956-2A55-E845-9FF1-037420279004}"/>
              </a:ext>
            </a:extLst>
          </p:cNvPr>
          <p:cNvPicPr>
            <a:picLocks noChangeAspect="1"/>
          </p:cNvPicPr>
          <p:nvPr/>
        </p:nvPicPr>
        <p:blipFill>
          <a:blip r:embed="rId3"/>
          <a:stretch>
            <a:fillRect/>
          </a:stretch>
        </p:blipFill>
        <p:spPr>
          <a:xfrm>
            <a:off x="706728" y="3712950"/>
            <a:ext cx="8903065" cy="1127855"/>
          </a:xfrm>
          <a:prstGeom prst="rect">
            <a:avLst/>
          </a:prstGeom>
        </p:spPr>
      </p:pic>
      <p:pic>
        <p:nvPicPr>
          <p:cNvPr id="5" name="图片 4">
            <a:extLst>
              <a:ext uri="{FF2B5EF4-FFF2-40B4-BE49-F238E27FC236}">
                <a16:creationId xmlns:a16="http://schemas.microsoft.com/office/drawing/2014/main" id="{486207B6-EE59-D34B-BEE2-013B27DA22DD}"/>
              </a:ext>
            </a:extLst>
          </p:cNvPr>
          <p:cNvPicPr>
            <a:picLocks noChangeAspect="1"/>
          </p:cNvPicPr>
          <p:nvPr/>
        </p:nvPicPr>
        <p:blipFill>
          <a:blip r:embed="rId4"/>
          <a:stretch>
            <a:fillRect/>
          </a:stretch>
        </p:blipFill>
        <p:spPr>
          <a:xfrm>
            <a:off x="576277" y="4957797"/>
            <a:ext cx="9627125" cy="1803109"/>
          </a:xfrm>
          <a:prstGeom prst="rect">
            <a:avLst/>
          </a:prstGeom>
        </p:spPr>
      </p:pic>
      <p:cxnSp>
        <p:nvCxnSpPr>
          <p:cNvPr id="14" name="直接箭头连接符 2">
            <a:extLst>
              <a:ext uri="{FF2B5EF4-FFF2-40B4-BE49-F238E27FC236}">
                <a16:creationId xmlns:a16="http://schemas.microsoft.com/office/drawing/2014/main" id="{F29700F6-9CD3-B34B-A8A5-BB29F450CB4B}"/>
              </a:ext>
            </a:extLst>
          </p:cNvPr>
          <p:cNvCxnSpPr/>
          <p:nvPr/>
        </p:nvCxnSpPr>
        <p:spPr>
          <a:xfrm flipH="1">
            <a:off x="5972324" y="2332787"/>
            <a:ext cx="212883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文本框 14">
            <a:extLst>
              <a:ext uri="{FF2B5EF4-FFF2-40B4-BE49-F238E27FC236}">
                <a16:creationId xmlns:a16="http://schemas.microsoft.com/office/drawing/2014/main" id="{62262557-60B4-1D4A-ADF9-96E6DAC1663D}"/>
              </a:ext>
            </a:extLst>
          </p:cNvPr>
          <p:cNvSpPr txBox="1"/>
          <p:nvPr/>
        </p:nvSpPr>
        <p:spPr>
          <a:xfrm>
            <a:off x="8204106" y="2153889"/>
            <a:ext cx="1223412" cy="369332"/>
          </a:xfrm>
          <a:prstGeom prst="rect">
            <a:avLst/>
          </a:prstGeom>
          <a:noFill/>
        </p:spPr>
        <p:txBody>
          <a:bodyPr wrap="none" rtlCol="0">
            <a:spAutoFit/>
          </a:bodyPr>
          <a:lstStyle/>
          <a:p>
            <a:r>
              <a:rPr lang="zh-CN" altLang="en-US" dirty="0"/>
              <a:t>定义</a:t>
            </a:r>
            <a:r>
              <a:rPr lang="en-US" altLang="zh-CN" dirty="0"/>
              <a:t>Entity</a:t>
            </a:r>
            <a:endParaRPr lang="zh-CN" altLang="en-US" dirty="0"/>
          </a:p>
        </p:txBody>
      </p:sp>
      <p:cxnSp>
        <p:nvCxnSpPr>
          <p:cNvPr id="16" name="直接箭头连接符 17">
            <a:extLst>
              <a:ext uri="{FF2B5EF4-FFF2-40B4-BE49-F238E27FC236}">
                <a16:creationId xmlns:a16="http://schemas.microsoft.com/office/drawing/2014/main" id="{B514AD8F-0B18-5146-A914-AF94C80445C9}"/>
              </a:ext>
            </a:extLst>
          </p:cNvPr>
          <p:cNvCxnSpPr/>
          <p:nvPr/>
        </p:nvCxnSpPr>
        <p:spPr>
          <a:xfrm flipH="1" flipV="1">
            <a:off x="8713143" y="4348154"/>
            <a:ext cx="1214437" cy="190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文本框 16">
            <a:extLst>
              <a:ext uri="{FF2B5EF4-FFF2-40B4-BE49-F238E27FC236}">
                <a16:creationId xmlns:a16="http://schemas.microsoft.com/office/drawing/2014/main" id="{C1B92AE5-D0F6-5B46-801F-E20686FAF781}"/>
              </a:ext>
            </a:extLst>
          </p:cNvPr>
          <p:cNvSpPr txBox="1"/>
          <p:nvPr/>
        </p:nvSpPr>
        <p:spPr>
          <a:xfrm>
            <a:off x="9927580" y="3988347"/>
            <a:ext cx="2262158" cy="369332"/>
          </a:xfrm>
          <a:prstGeom prst="rect">
            <a:avLst/>
          </a:prstGeom>
          <a:noFill/>
        </p:spPr>
        <p:txBody>
          <a:bodyPr wrap="none" rtlCol="0">
            <a:spAutoFit/>
          </a:bodyPr>
          <a:lstStyle/>
          <a:p>
            <a:r>
              <a:rPr lang="zh-CN" altLang="en-US" dirty="0"/>
              <a:t>定义接口及查询方法</a:t>
            </a:r>
          </a:p>
        </p:txBody>
      </p:sp>
      <p:sp>
        <p:nvSpPr>
          <p:cNvPr id="18" name="文本框 17">
            <a:extLst>
              <a:ext uri="{FF2B5EF4-FFF2-40B4-BE49-F238E27FC236}">
                <a16:creationId xmlns:a16="http://schemas.microsoft.com/office/drawing/2014/main" id="{A9C21BD0-3090-BC45-8E66-63915779CD4E}"/>
              </a:ext>
            </a:extLst>
          </p:cNvPr>
          <p:cNvSpPr txBox="1"/>
          <p:nvPr/>
        </p:nvSpPr>
        <p:spPr>
          <a:xfrm>
            <a:off x="10566179" y="5894046"/>
            <a:ext cx="1569660" cy="369332"/>
          </a:xfrm>
          <a:prstGeom prst="rect">
            <a:avLst/>
          </a:prstGeom>
          <a:noFill/>
        </p:spPr>
        <p:txBody>
          <a:bodyPr wrap="none" rtlCol="0">
            <a:spAutoFit/>
          </a:bodyPr>
          <a:lstStyle/>
          <a:p>
            <a:r>
              <a:rPr lang="zh-CN" altLang="en-US" dirty="0"/>
              <a:t>使用查询方法</a:t>
            </a:r>
          </a:p>
        </p:txBody>
      </p:sp>
      <p:cxnSp>
        <p:nvCxnSpPr>
          <p:cNvPr id="19" name="直接箭头连接符 20">
            <a:extLst>
              <a:ext uri="{FF2B5EF4-FFF2-40B4-BE49-F238E27FC236}">
                <a16:creationId xmlns:a16="http://schemas.microsoft.com/office/drawing/2014/main" id="{D9A71769-6D24-0940-8D6C-9292F007C6AD}"/>
              </a:ext>
            </a:extLst>
          </p:cNvPr>
          <p:cNvCxnSpPr/>
          <p:nvPr/>
        </p:nvCxnSpPr>
        <p:spPr>
          <a:xfrm flipH="1" flipV="1">
            <a:off x="9409977" y="6078712"/>
            <a:ext cx="1214437" cy="190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152030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0" kern="1800" dirty="0">
                <a:latin typeface="Times New Roman"/>
              </a:rPr>
              <a:t>10.2 Spring Data JPA</a:t>
            </a:r>
            <a:endParaRPr lang="zh-CN" altLang="en-US" b="0" kern="1800" dirty="0">
              <a:latin typeface="Times New Roman"/>
            </a:endParaRPr>
          </a:p>
        </p:txBody>
      </p:sp>
      <p:sp>
        <p:nvSpPr>
          <p:cNvPr id="3" name="文本框 2"/>
          <p:cNvSpPr txBox="1"/>
          <p:nvPr/>
        </p:nvSpPr>
        <p:spPr>
          <a:xfrm>
            <a:off x="250370" y="1223784"/>
            <a:ext cx="11551105" cy="2605842"/>
          </a:xfrm>
          <a:prstGeom prst="rect">
            <a:avLst/>
          </a:prstGeom>
          <a:noFill/>
        </p:spPr>
        <p:txBody>
          <a:bodyPr wrap="square" rtlCol="0">
            <a:spAutoFit/>
          </a:bodyPr>
          <a:lstStyle/>
          <a:p>
            <a:pPr marL="109855">
              <a:lnSpc>
                <a:spcPct val="150000"/>
              </a:lnSpc>
              <a:spcBef>
                <a:spcPts val="400"/>
              </a:spcBef>
              <a:buClr>
                <a:schemeClr val="accent1"/>
              </a:buClr>
              <a:buSzPct val="68000"/>
            </a:pPr>
            <a:r>
              <a:rPr lang="en-US" altLang="zh-CN" sz="2000" dirty="0"/>
              <a:t>10.2.2 Entity</a:t>
            </a:r>
            <a:r>
              <a:rPr lang="zh-CN" altLang="en-US" sz="2000" dirty="0"/>
              <a:t>定义</a:t>
            </a:r>
          </a:p>
          <a:p>
            <a:pPr marL="109855">
              <a:lnSpc>
                <a:spcPct val="150000"/>
              </a:lnSpc>
              <a:spcBef>
                <a:spcPts val="400"/>
              </a:spcBef>
              <a:buClr>
                <a:schemeClr val="accent1"/>
              </a:buClr>
              <a:buSzPct val="68000"/>
            </a:pPr>
            <a:endParaRPr lang="en-US" altLang="zh-CN" sz="2000" dirty="0"/>
          </a:p>
          <a:p>
            <a:pPr marL="109855">
              <a:lnSpc>
                <a:spcPct val="150000"/>
              </a:lnSpc>
              <a:spcBef>
                <a:spcPts val="400"/>
              </a:spcBef>
              <a:buClr>
                <a:schemeClr val="accent1"/>
              </a:buClr>
              <a:buSzPct val="68000"/>
            </a:pPr>
            <a:endParaRPr lang="en-US" altLang="zh-CN" sz="2000" dirty="0"/>
          </a:p>
          <a:p>
            <a:pPr marL="109855">
              <a:lnSpc>
                <a:spcPct val="150000"/>
              </a:lnSpc>
              <a:spcBef>
                <a:spcPts val="400"/>
              </a:spcBef>
              <a:buClr>
                <a:schemeClr val="accent1"/>
              </a:buClr>
              <a:buSzPct val="68000"/>
            </a:pPr>
            <a:endParaRPr lang="en-US" altLang="zh-CN" sz="2000" dirty="0"/>
          </a:p>
          <a:p>
            <a:pPr marL="109855">
              <a:lnSpc>
                <a:spcPct val="150000"/>
              </a:lnSpc>
              <a:spcBef>
                <a:spcPts val="400"/>
              </a:spcBef>
              <a:buClr>
                <a:schemeClr val="accent1"/>
              </a:buClr>
              <a:buSzPct val="68000"/>
            </a:pPr>
            <a:endParaRPr lang="en-US" altLang="zh-CN" sz="2000" dirty="0">
              <a:sym typeface="+mn-ea"/>
            </a:endParaRPr>
          </a:p>
        </p:txBody>
      </p:sp>
      <p:sp>
        <p:nvSpPr>
          <p:cNvPr id="4" name="矩形 3"/>
          <p:cNvSpPr/>
          <p:nvPr/>
        </p:nvSpPr>
        <p:spPr>
          <a:xfrm>
            <a:off x="576262" y="1812995"/>
            <a:ext cx="9782176" cy="3277820"/>
          </a:xfrm>
          <a:prstGeom prst="rect">
            <a:avLst/>
          </a:prstGeom>
        </p:spPr>
        <p:txBody>
          <a:bodyPr wrap="square">
            <a:spAutoFit/>
          </a:bodyPr>
          <a:lstStyle/>
          <a:p>
            <a:pPr lvl="1">
              <a:lnSpc>
                <a:spcPct val="150000"/>
              </a:lnSpc>
            </a:pPr>
            <a:r>
              <a:rPr lang="en-US" altLang="zh-CN" sz="2000" dirty="0"/>
              <a:t>JPA</a:t>
            </a:r>
            <a:r>
              <a:rPr lang="zh-CN" altLang="en-US" sz="2000" dirty="0"/>
              <a:t>定义了可以将常规的普通</a:t>
            </a:r>
            <a:r>
              <a:rPr lang="en-US" altLang="zh-CN" sz="2000" dirty="0"/>
              <a:t>Java</a:t>
            </a:r>
            <a:r>
              <a:rPr lang="zh-CN" altLang="en-US" sz="2000" dirty="0"/>
              <a:t>对象（有时被称作</a:t>
            </a:r>
            <a:r>
              <a:rPr lang="en-US" altLang="zh-CN" sz="2000" dirty="0"/>
              <a:t>POJO</a:t>
            </a:r>
            <a:r>
              <a:rPr lang="zh-CN" altLang="en-US" sz="2000" dirty="0"/>
              <a:t>）映射到数据库的方法，这些普通</a:t>
            </a:r>
            <a:r>
              <a:rPr lang="en-US" altLang="zh-CN" sz="2000" dirty="0"/>
              <a:t>Java</a:t>
            </a:r>
            <a:r>
              <a:rPr lang="zh-CN" altLang="en-US" sz="2000" dirty="0"/>
              <a:t>对象被称作</a:t>
            </a:r>
            <a:r>
              <a:rPr lang="en-US" altLang="zh-CN" sz="2000" dirty="0">
                <a:solidFill>
                  <a:srgbClr val="FF0000"/>
                </a:solidFill>
              </a:rPr>
              <a:t>Entity Bean</a:t>
            </a:r>
            <a:r>
              <a:rPr lang="zh-CN" altLang="en-US" sz="2000" dirty="0"/>
              <a:t>。</a:t>
            </a:r>
            <a:endParaRPr lang="en-US" altLang="zh-CN" sz="2000" dirty="0"/>
          </a:p>
          <a:p>
            <a:pPr lvl="1">
              <a:lnSpc>
                <a:spcPct val="150000"/>
              </a:lnSpc>
            </a:pPr>
            <a:r>
              <a:rPr lang="en-US" altLang="zh-CN" sz="2000" dirty="0"/>
              <a:t>@Entity</a:t>
            </a:r>
            <a:r>
              <a:rPr lang="zh-CN" altLang="en-US" sz="2000" dirty="0"/>
              <a:t> 表明该一个类为实体类，它默认对应数据库中的表名是</a:t>
            </a:r>
            <a:r>
              <a:rPr lang="en-US" altLang="zh-CN" sz="2000" dirty="0"/>
              <a:t>customer</a:t>
            </a:r>
            <a:r>
              <a:rPr lang="zh-CN" altLang="en-US" sz="2000" dirty="0"/>
              <a:t>，如果类名为多字母类名</a:t>
            </a:r>
            <a:r>
              <a:rPr lang="en-US" altLang="zh-CN" sz="2000" dirty="0" err="1"/>
              <a:t>demoCustomer</a:t>
            </a:r>
            <a:r>
              <a:rPr lang="zh-CN" altLang="en-US" sz="2000" dirty="0"/>
              <a:t>时，默认对应的表名是</a:t>
            </a:r>
            <a:r>
              <a:rPr lang="en-US" altLang="zh-CN" sz="2000" dirty="0" err="1"/>
              <a:t>demo_customer</a:t>
            </a:r>
            <a:endParaRPr lang="en-US" altLang="zh-CN" sz="2000" dirty="0"/>
          </a:p>
          <a:p>
            <a:pPr lvl="1">
              <a:lnSpc>
                <a:spcPct val="150000"/>
              </a:lnSpc>
            </a:pPr>
            <a:r>
              <a:rPr lang="en-US" altLang="zh-CN" sz="2000" b="1" dirty="0"/>
              <a:t>@Table </a:t>
            </a:r>
            <a:r>
              <a:rPr lang="zh-CN" altLang="en-US" sz="2000" dirty="0"/>
              <a:t>当实体类与其映射的数据库表名不同名时需要使用 </a:t>
            </a:r>
            <a:r>
              <a:rPr lang="en-US" altLang="zh-CN" sz="2000" dirty="0"/>
              <a:t>@Table</a:t>
            </a:r>
            <a:r>
              <a:rPr lang="zh-CN" altLang="en-US" sz="2000" dirty="0"/>
              <a:t>注解说明</a:t>
            </a:r>
            <a:endParaRPr lang="en-US" altLang="zh-CN" sz="2000" dirty="0"/>
          </a:p>
          <a:p>
            <a:pPr>
              <a:lnSpc>
                <a:spcPct val="150000"/>
              </a:lnSpc>
            </a:pPr>
            <a:br>
              <a:rPr lang="zh-CN" altLang="en-US" dirty="0"/>
            </a:br>
            <a:endParaRPr lang="zh-CN" altLang="en-US" sz="2000" dirty="0"/>
          </a:p>
        </p:txBody>
      </p:sp>
      <p:pic>
        <p:nvPicPr>
          <p:cNvPr id="5" name="图片 4"/>
          <p:cNvPicPr>
            <a:picLocks noChangeAspect="1"/>
          </p:cNvPicPr>
          <p:nvPr/>
        </p:nvPicPr>
        <p:blipFill>
          <a:blip r:embed="rId2"/>
          <a:stretch>
            <a:fillRect/>
          </a:stretch>
        </p:blipFill>
        <p:spPr>
          <a:xfrm>
            <a:off x="1185022" y="4258265"/>
            <a:ext cx="5431129" cy="2599735"/>
          </a:xfrm>
          <a:prstGeom prst="rect">
            <a:avLst/>
          </a:prstGeom>
        </p:spPr>
      </p:pic>
      <p:cxnSp>
        <p:nvCxnSpPr>
          <p:cNvPr id="8" name="直接箭头连接符 7"/>
          <p:cNvCxnSpPr/>
          <p:nvPr/>
        </p:nvCxnSpPr>
        <p:spPr>
          <a:xfrm flipH="1">
            <a:off x="4114800" y="5543550"/>
            <a:ext cx="2771775" cy="7429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7236823" y="5443538"/>
            <a:ext cx="2416046" cy="369332"/>
          </a:xfrm>
          <a:prstGeom prst="rect">
            <a:avLst/>
          </a:prstGeom>
          <a:noFill/>
        </p:spPr>
        <p:txBody>
          <a:bodyPr wrap="none" rtlCol="0">
            <a:spAutoFit/>
          </a:bodyPr>
          <a:lstStyle/>
          <a:p>
            <a:r>
              <a:rPr lang="zh-CN" altLang="en-US" dirty="0"/>
              <a:t>映射为字段</a:t>
            </a:r>
            <a:r>
              <a:rPr lang="en-US" altLang="zh-CN" dirty="0" err="1"/>
              <a:t>first_name</a:t>
            </a:r>
            <a:endParaRPr lang="zh-CN" altLang="en-US" dirty="0"/>
          </a:p>
        </p:txBody>
      </p:sp>
    </p:spTree>
    <p:extLst>
      <p:ext uri="{BB962C8B-B14F-4D97-AF65-F5344CB8AC3E}">
        <p14:creationId xmlns:p14="http://schemas.microsoft.com/office/powerpoint/2010/main" val="2364721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0" kern="1800" dirty="0">
                <a:latin typeface="Times New Roman"/>
              </a:rPr>
              <a:t>10.2 Spring Data JPA</a:t>
            </a:r>
            <a:endParaRPr lang="zh-CN" altLang="en-US" b="0" kern="1800" dirty="0">
              <a:latin typeface="Times New Roman"/>
            </a:endParaRPr>
          </a:p>
        </p:txBody>
      </p:sp>
      <p:sp>
        <p:nvSpPr>
          <p:cNvPr id="3" name="文本框 2"/>
          <p:cNvSpPr txBox="1"/>
          <p:nvPr/>
        </p:nvSpPr>
        <p:spPr>
          <a:xfrm>
            <a:off x="250370" y="1223784"/>
            <a:ext cx="11551105" cy="5170646"/>
          </a:xfrm>
          <a:prstGeom prst="rect">
            <a:avLst/>
          </a:prstGeom>
          <a:noFill/>
        </p:spPr>
        <p:txBody>
          <a:bodyPr wrap="square" rtlCol="0">
            <a:spAutoFit/>
          </a:bodyPr>
          <a:lstStyle/>
          <a:p>
            <a:pPr marL="109855">
              <a:lnSpc>
                <a:spcPct val="150000"/>
              </a:lnSpc>
              <a:spcBef>
                <a:spcPts val="400"/>
              </a:spcBef>
              <a:buClr>
                <a:schemeClr val="accent1"/>
              </a:buClr>
              <a:buSzPct val="68000"/>
            </a:pPr>
            <a:r>
              <a:rPr lang="en-US" altLang="zh-CN" sz="2000" dirty="0"/>
              <a:t>10.2.2 Entity</a:t>
            </a:r>
            <a:r>
              <a:rPr lang="zh-CN" altLang="en-US" sz="2000" dirty="0"/>
              <a:t>定义</a:t>
            </a:r>
          </a:p>
          <a:p>
            <a:pPr marL="109855">
              <a:lnSpc>
                <a:spcPct val="150000"/>
              </a:lnSpc>
              <a:spcBef>
                <a:spcPts val="400"/>
              </a:spcBef>
              <a:buClr>
                <a:schemeClr val="accent1"/>
              </a:buClr>
              <a:buSzPct val="68000"/>
            </a:pPr>
            <a:r>
              <a:rPr lang="zh-CN" altLang="zh-CN" sz="2000" dirty="0">
                <a:solidFill>
                  <a:srgbClr val="000000"/>
                </a:solidFill>
                <a:latin typeface="Courier New" panose="02070309020205020404" pitchFamily="49" charset="0"/>
                <a:cs typeface="Courier New" panose="02070309020205020404" pitchFamily="49" charset="0"/>
              </a:rPr>
              <a:t>@Column</a:t>
            </a:r>
            <a:r>
              <a:rPr lang="zh-CN" altLang="en-US" sz="2000" dirty="0">
                <a:solidFill>
                  <a:srgbClr val="000000"/>
                </a:solidFill>
                <a:latin typeface="Courier New" panose="02070309020205020404" pitchFamily="49" charset="0"/>
                <a:cs typeface="Courier New" panose="02070309020205020404" pitchFamily="49" charset="0"/>
              </a:rPr>
              <a:t>注解</a:t>
            </a:r>
            <a:r>
              <a:rPr lang="zh-CN" altLang="zh-CN" sz="2000" dirty="0">
                <a:solidFill>
                  <a:srgbClr val="000000"/>
                </a:solidFill>
                <a:latin typeface="Courier New" panose="02070309020205020404" pitchFamily="49" charset="0"/>
                <a:cs typeface="Courier New" panose="02070309020205020404" pitchFamily="49" charset="0"/>
              </a:rPr>
              <a:t>定义了将成员属性映射到关系表中的哪一列和该列的结构信息</a:t>
            </a:r>
            <a:endParaRPr lang="en-US" altLang="zh-CN" sz="2000" dirty="0">
              <a:solidFill>
                <a:srgbClr val="000000"/>
              </a:solidFill>
              <a:latin typeface="Courier New" panose="02070309020205020404" pitchFamily="49" charset="0"/>
              <a:cs typeface="Courier New" panose="02070309020205020404" pitchFamily="49" charset="0"/>
            </a:endParaRPr>
          </a:p>
          <a:p>
            <a:pPr marL="109855">
              <a:lnSpc>
                <a:spcPct val="150000"/>
              </a:lnSpc>
              <a:spcBef>
                <a:spcPts val="400"/>
              </a:spcBef>
              <a:buClr>
                <a:schemeClr val="accent1"/>
              </a:buClr>
              <a:buSzPct val="68000"/>
            </a:pPr>
            <a:r>
              <a:rPr lang="zh-CN" altLang="zh-CN" sz="2000" dirty="0">
                <a:solidFill>
                  <a:srgbClr val="000000"/>
                </a:solidFill>
                <a:latin typeface="Courier New" panose="02070309020205020404" pitchFamily="49" charset="0"/>
                <a:cs typeface="Courier New" panose="02070309020205020404" pitchFamily="49" charset="0"/>
              </a:rPr>
              <a:t>属性如下： 　　</a:t>
            </a:r>
            <a:endParaRPr lang="en-US" altLang="zh-CN" sz="2000" dirty="0">
              <a:solidFill>
                <a:srgbClr val="000000"/>
              </a:solidFill>
              <a:latin typeface="Courier New" panose="02070309020205020404" pitchFamily="49" charset="0"/>
              <a:cs typeface="Courier New" panose="02070309020205020404" pitchFamily="49" charset="0"/>
            </a:endParaRPr>
          </a:p>
          <a:p>
            <a:pPr marL="109855">
              <a:lnSpc>
                <a:spcPct val="150000"/>
              </a:lnSpc>
              <a:spcBef>
                <a:spcPts val="400"/>
              </a:spcBef>
              <a:buClr>
                <a:schemeClr val="accent1"/>
              </a:buClr>
              <a:buSzPct val="68000"/>
            </a:pPr>
            <a:r>
              <a:rPr lang="zh-CN" altLang="zh-CN" sz="2000" dirty="0">
                <a:solidFill>
                  <a:srgbClr val="800080"/>
                </a:solidFill>
                <a:latin typeface="Courier New" panose="02070309020205020404" pitchFamily="49" charset="0"/>
                <a:cs typeface="Courier New" panose="02070309020205020404" pitchFamily="49" charset="0"/>
              </a:rPr>
              <a:t>1</a:t>
            </a:r>
            <a:r>
              <a:rPr lang="zh-CN" altLang="zh-CN" sz="2000" dirty="0">
                <a:solidFill>
                  <a:srgbClr val="000000"/>
                </a:solidFill>
                <a:latin typeface="Courier New" panose="02070309020205020404" pitchFamily="49" charset="0"/>
                <a:cs typeface="Courier New" panose="02070309020205020404" pitchFamily="49" charset="0"/>
              </a:rPr>
              <a:t>）name：映射的列名 　　</a:t>
            </a:r>
            <a:endParaRPr lang="en-US" altLang="zh-CN" sz="2000" dirty="0">
              <a:solidFill>
                <a:srgbClr val="000000"/>
              </a:solidFill>
              <a:latin typeface="Courier New" panose="02070309020205020404" pitchFamily="49" charset="0"/>
              <a:cs typeface="Courier New" panose="02070309020205020404" pitchFamily="49" charset="0"/>
            </a:endParaRPr>
          </a:p>
          <a:p>
            <a:pPr marL="109855">
              <a:lnSpc>
                <a:spcPct val="150000"/>
              </a:lnSpc>
              <a:spcBef>
                <a:spcPts val="400"/>
              </a:spcBef>
              <a:buClr>
                <a:schemeClr val="accent1"/>
              </a:buClr>
              <a:buSzPct val="68000"/>
            </a:pPr>
            <a:r>
              <a:rPr lang="zh-CN" altLang="zh-CN" sz="2000" dirty="0">
                <a:solidFill>
                  <a:srgbClr val="800080"/>
                </a:solidFill>
                <a:latin typeface="Courier New" panose="02070309020205020404" pitchFamily="49" charset="0"/>
                <a:cs typeface="Courier New" panose="02070309020205020404" pitchFamily="49" charset="0"/>
              </a:rPr>
              <a:t>2</a:t>
            </a:r>
            <a:r>
              <a:rPr lang="zh-CN" altLang="zh-CN" sz="2000" dirty="0">
                <a:solidFill>
                  <a:srgbClr val="000000"/>
                </a:solidFill>
                <a:latin typeface="Courier New" panose="02070309020205020404" pitchFamily="49" charset="0"/>
                <a:cs typeface="Courier New" panose="02070309020205020404" pitchFamily="49" charset="0"/>
              </a:rPr>
              <a:t>）unique：是否唯一； 　　</a:t>
            </a:r>
            <a:endParaRPr lang="en-US" altLang="zh-CN" sz="2000" dirty="0">
              <a:solidFill>
                <a:srgbClr val="000000"/>
              </a:solidFill>
              <a:latin typeface="Courier New" panose="02070309020205020404" pitchFamily="49" charset="0"/>
              <a:cs typeface="Courier New" panose="02070309020205020404" pitchFamily="49" charset="0"/>
            </a:endParaRPr>
          </a:p>
          <a:p>
            <a:pPr marL="109855">
              <a:lnSpc>
                <a:spcPct val="150000"/>
              </a:lnSpc>
              <a:spcBef>
                <a:spcPts val="400"/>
              </a:spcBef>
              <a:buClr>
                <a:schemeClr val="accent1"/>
              </a:buClr>
              <a:buSzPct val="68000"/>
            </a:pPr>
            <a:r>
              <a:rPr lang="zh-CN" altLang="zh-CN" sz="2000" dirty="0">
                <a:solidFill>
                  <a:srgbClr val="800080"/>
                </a:solidFill>
                <a:latin typeface="Courier New" panose="02070309020205020404" pitchFamily="49" charset="0"/>
                <a:cs typeface="Courier New" panose="02070309020205020404" pitchFamily="49" charset="0"/>
              </a:rPr>
              <a:t>3</a:t>
            </a:r>
            <a:r>
              <a:rPr lang="zh-CN" altLang="zh-CN" sz="2000" dirty="0">
                <a:solidFill>
                  <a:srgbClr val="000000"/>
                </a:solidFill>
                <a:latin typeface="Courier New" panose="02070309020205020404" pitchFamily="49" charset="0"/>
                <a:cs typeface="Courier New" panose="02070309020205020404" pitchFamily="49" charset="0"/>
              </a:rPr>
              <a:t>）nullable：是否允许为空； 　　</a:t>
            </a:r>
            <a:endParaRPr lang="en-US" altLang="zh-CN" sz="2000" dirty="0">
              <a:solidFill>
                <a:srgbClr val="000000"/>
              </a:solidFill>
              <a:latin typeface="Courier New" panose="02070309020205020404" pitchFamily="49" charset="0"/>
              <a:cs typeface="Courier New" panose="02070309020205020404" pitchFamily="49" charset="0"/>
            </a:endParaRPr>
          </a:p>
          <a:p>
            <a:pPr marL="109855">
              <a:lnSpc>
                <a:spcPct val="150000"/>
              </a:lnSpc>
              <a:spcBef>
                <a:spcPts val="400"/>
              </a:spcBef>
              <a:buClr>
                <a:schemeClr val="accent1"/>
              </a:buClr>
              <a:buSzPct val="68000"/>
            </a:pPr>
            <a:r>
              <a:rPr lang="zh-CN" altLang="zh-CN" sz="2000" dirty="0">
                <a:solidFill>
                  <a:srgbClr val="800080"/>
                </a:solidFill>
                <a:latin typeface="Courier New" panose="02070309020205020404" pitchFamily="49" charset="0"/>
                <a:cs typeface="Courier New" panose="02070309020205020404" pitchFamily="49" charset="0"/>
              </a:rPr>
              <a:t>4</a:t>
            </a:r>
            <a:r>
              <a:rPr lang="zh-CN" altLang="zh-CN" sz="2000" dirty="0">
                <a:solidFill>
                  <a:srgbClr val="000000"/>
                </a:solidFill>
                <a:latin typeface="Courier New" panose="02070309020205020404" pitchFamily="49" charset="0"/>
                <a:cs typeface="Courier New" panose="02070309020205020404" pitchFamily="49" charset="0"/>
              </a:rPr>
              <a:t>）length：对于字符型列，length属性指定列的最大字符长度； 　　</a:t>
            </a:r>
            <a:endParaRPr lang="en-US" altLang="zh-CN" sz="2000" dirty="0">
              <a:solidFill>
                <a:srgbClr val="000000"/>
              </a:solidFill>
              <a:latin typeface="Courier New" panose="02070309020205020404" pitchFamily="49" charset="0"/>
              <a:cs typeface="Courier New" panose="02070309020205020404" pitchFamily="49" charset="0"/>
            </a:endParaRPr>
          </a:p>
          <a:p>
            <a:pPr marL="109855">
              <a:lnSpc>
                <a:spcPct val="150000"/>
              </a:lnSpc>
              <a:spcBef>
                <a:spcPts val="400"/>
              </a:spcBef>
              <a:buClr>
                <a:schemeClr val="accent1"/>
              </a:buClr>
              <a:buSzPct val="68000"/>
            </a:pPr>
            <a:r>
              <a:rPr lang="zh-CN" altLang="zh-CN" sz="2000" dirty="0">
                <a:solidFill>
                  <a:srgbClr val="800080"/>
                </a:solidFill>
                <a:latin typeface="Courier New" panose="02070309020205020404" pitchFamily="49" charset="0"/>
                <a:cs typeface="Courier New" panose="02070309020205020404" pitchFamily="49" charset="0"/>
              </a:rPr>
              <a:t>5</a:t>
            </a:r>
            <a:r>
              <a:rPr lang="zh-CN" altLang="zh-CN" sz="2000" dirty="0">
                <a:solidFill>
                  <a:srgbClr val="000000"/>
                </a:solidFill>
                <a:latin typeface="Courier New" panose="02070309020205020404" pitchFamily="49" charset="0"/>
                <a:cs typeface="Courier New" panose="02070309020205020404" pitchFamily="49" charset="0"/>
              </a:rPr>
              <a:t>）insertable：是否允许插入； 　　</a:t>
            </a:r>
            <a:endParaRPr lang="en-US" altLang="zh-CN" sz="2000" dirty="0">
              <a:solidFill>
                <a:srgbClr val="000000"/>
              </a:solidFill>
              <a:latin typeface="Courier New" panose="02070309020205020404" pitchFamily="49" charset="0"/>
              <a:cs typeface="Courier New" panose="02070309020205020404" pitchFamily="49" charset="0"/>
            </a:endParaRPr>
          </a:p>
          <a:p>
            <a:pPr marL="109855">
              <a:lnSpc>
                <a:spcPct val="150000"/>
              </a:lnSpc>
              <a:spcBef>
                <a:spcPts val="400"/>
              </a:spcBef>
              <a:buClr>
                <a:schemeClr val="accent1"/>
              </a:buClr>
              <a:buSzPct val="68000"/>
            </a:pPr>
            <a:r>
              <a:rPr lang="zh-CN" altLang="zh-CN" sz="2000" dirty="0">
                <a:solidFill>
                  <a:srgbClr val="800080"/>
                </a:solidFill>
                <a:latin typeface="Courier New" panose="02070309020205020404" pitchFamily="49" charset="0"/>
                <a:cs typeface="Courier New" panose="02070309020205020404" pitchFamily="49" charset="0"/>
              </a:rPr>
              <a:t>6</a:t>
            </a:r>
            <a:r>
              <a:rPr lang="zh-CN" altLang="zh-CN" sz="2000" dirty="0">
                <a:solidFill>
                  <a:srgbClr val="000000"/>
                </a:solidFill>
                <a:latin typeface="Courier New" panose="02070309020205020404" pitchFamily="49" charset="0"/>
                <a:cs typeface="Courier New" panose="02070309020205020404" pitchFamily="49" charset="0"/>
              </a:rPr>
              <a:t>）updatetable：是否允许更新； 　　</a:t>
            </a:r>
            <a:endParaRPr lang="en-US" altLang="zh-CN" sz="2000" dirty="0">
              <a:solidFill>
                <a:srgbClr val="000000"/>
              </a:solidFill>
              <a:latin typeface="Courier New" panose="02070309020205020404" pitchFamily="49" charset="0"/>
              <a:cs typeface="Courier New" panose="02070309020205020404" pitchFamily="49" charset="0"/>
            </a:endParaRPr>
          </a:p>
          <a:p>
            <a:pPr marL="109855">
              <a:lnSpc>
                <a:spcPct val="150000"/>
              </a:lnSpc>
              <a:spcBef>
                <a:spcPts val="400"/>
              </a:spcBef>
              <a:buClr>
                <a:schemeClr val="accent1"/>
              </a:buClr>
              <a:buSzPct val="68000"/>
            </a:pPr>
            <a:r>
              <a:rPr lang="zh-CN" altLang="zh-CN" sz="2000" dirty="0">
                <a:solidFill>
                  <a:srgbClr val="800080"/>
                </a:solidFill>
                <a:latin typeface="Courier New" panose="02070309020205020404" pitchFamily="49" charset="0"/>
                <a:cs typeface="Courier New" panose="02070309020205020404" pitchFamily="49" charset="0"/>
              </a:rPr>
              <a:t>7</a:t>
            </a:r>
            <a:r>
              <a:rPr lang="zh-CN" altLang="zh-CN" sz="2000" dirty="0">
                <a:solidFill>
                  <a:srgbClr val="000000"/>
                </a:solidFill>
                <a:latin typeface="Courier New" panose="02070309020205020404" pitchFamily="49" charset="0"/>
                <a:cs typeface="Courier New" panose="02070309020205020404" pitchFamily="49" charset="0"/>
              </a:rPr>
              <a:t>）columnDefinition：定义建表时创建此列的DDL； 　　</a:t>
            </a:r>
            <a:endParaRPr lang="en-US" altLang="zh-CN" sz="2000" dirty="0">
              <a:sym typeface="+mn-ea"/>
            </a:endParaRPr>
          </a:p>
        </p:txBody>
      </p:sp>
    </p:spTree>
    <p:extLst>
      <p:ext uri="{BB962C8B-B14F-4D97-AF65-F5344CB8AC3E}">
        <p14:creationId xmlns:p14="http://schemas.microsoft.com/office/powerpoint/2010/main" val="115931745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0" kern="1800" dirty="0">
                <a:latin typeface="Times New Roman"/>
              </a:rPr>
              <a:t>10.2 Spring Data JPA</a:t>
            </a:r>
            <a:endParaRPr lang="zh-CN" altLang="en-US" b="0" kern="1800" dirty="0">
              <a:latin typeface="Times New Roman"/>
            </a:endParaRPr>
          </a:p>
        </p:txBody>
      </p:sp>
      <p:sp>
        <p:nvSpPr>
          <p:cNvPr id="3" name="文本框 2"/>
          <p:cNvSpPr txBox="1"/>
          <p:nvPr/>
        </p:nvSpPr>
        <p:spPr>
          <a:xfrm>
            <a:off x="250370" y="1223784"/>
            <a:ext cx="11551105" cy="5322483"/>
          </a:xfrm>
          <a:prstGeom prst="rect">
            <a:avLst/>
          </a:prstGeom>
          <a:noFill/>
        </p:spPr>
        <p:txBody>
          <a:bodyPr wrap="square" rtlCol="0">
            <a:spAutoFit/>
          </a:bodyPr>
          <a:lstStyle/>
          <a:p>
            <a:pPr marL="109855">
              <a:lnSpc>
                <a:spcPct val="150000"/>
              </a:lnSpc>
              <a:spcBef>
                <a:spcPts val="400"/>
              </a:spcBef>
              <a:buClr>
                <a:schemeClr val="accent1"/>
              </a:buClr>
              <a:buSzPct val="68000"/>
            </a:pPr>
            <a:r>
              <a:rPr lang="en-US" altLang="zh-CN" sz="2000" dirty="0"/>
              <a:t>10.2.2 Entity</a:t>
            </a:r>
            <a:r>
              <a:rPr lang="zh-CN" altLang="en-US" sz="2000" dirty="0"/>
              <a:t>定义</a:t>
            </a:r>
          </a:p>
          <a:p>
            <a:pPr lvl="0">
              <a:lnSpc>
                <a:spcPct val="200000"/>
              </a:lnSpc>
            </a:pPr>
            <a:r>
              <a:rPr lang="en-US" altLang="zh-CN" sz="2000" dirty="0">
                <a:solidFill>
                  <a:srgbClr val="000000"/>
                </a:solidFill>
                <a:latin typeface="+mn-ea"/>
                <a:ea typeface="+mn-ea"/>
                <a:cs typeface="Courier New" panose="02070309020205020404" pitchFamily="49" charset="0"/>
              </a:rPr>
              <a:t>  </a:t>
            </a:r>
            <a:r>
              <a:rPr lang="zh-CN" altLang="zh-CN" sz="2000" dirty="0">
                <a:solidFill>
                  <a:srgbClr val="000000"/>
                </a:solidFill>
                <a:latin typeface="+mn-ea"/>
                <a:ea typeface="+mn-ea"/>
                <a:cs typeface="Courier New" panose="02070309020205020404" pitchFamily="49" charset="0"/>
              </a:rPr>
              <a:t>@Id</a:t>
            </a:r>
            <a:r>
              <a:rPr lang="zh-CN" altLang="en-US" sz="2000" dirty="0">
                <a:solidFill>
                  <a:srgbClr val="000000"/>
                </a:solidFill>
                <a:latin typeface="+mn-ea"/>
                <a:ea typeface="+mn-ea"/>
                <a:cs typeface="Courier New" panose="02070309020205020404" pitchFamily="49" charset="0"/>
              </a:rPr>
              <a:t>注解</a:t>
            </a:r>
            <a:r>
              <a:rPr lang="zh-CN" altLang="zh-CN" sz="2000" dirty="0">
                <a:solidFill>
                  <a:srgbClr val="000000"/>
                </a:solidFill>
                <a:latin typeface="+mn-ea"/>
                <a:ea typeface="+mn-ea"/>
                <a:cs typeface="Courier New" panose="02070309020205020404" pitchFamily="49" charset="0"/>
              </a:rPr>
              <a:t>指定表的主键，它可以有多种生成方式： 　</a:t>
            </a:r>
            <a:endParaRPr lang="en-US" altLang="zh-CN" sz="2000" dirty="0">
              <a:solidFill>
                <a:srgbClr val="000000"/>
              </a:solidFill>
              <a:latin typeface="+mn-ea"/>
              <a:ea typeface="+mn-ea"/>
              <a:cs typeface="Courier New" panose="02070309020205020404" pitchFamily="49" charset="0"/>
            </a:endParaRPr>
          </a:p>
          <a:p>
            <a:pPr lvl="0">
              <a:lnSpc>
                <a:spcPct val="200000"/>
              </a:lnSpc>
            </a:pPr>
            <a:r>
              <a:rPr lang="zh-CN" altLang="zh-CN" sz="2000" dirty="0">
                <a:solidFill>
                  <a:srgbClr val="000000"/>
                </a:solidFill>
                <a:latin typeface="+mn-ea"/>
                <a:ea typeface="+mn-ea"/>
                <a:cs typeface="Courier New" panose="02070309020205020404" pitchFamily="49" charset="0"/>
              </a:rPr>
              <a:t>　</a:t>
            </a:r>
            <a:r>
              <a:rPr lang="zh-CN" altLang="zh-CN" sz="2000" dirty="0">
                <a:solidFill>
                  <a:srgbClr val="800080"/>
                </a:solidFill>
                <a:latin typeface="+mn-ea"/>
                <a:ea typeface="+mn-ea"/>
                <a:cs typeface="Courier New" panose="02070309020205020404" pitchFamily="49" charset="0"/>
              </a:rPr>
              <a:t>1</a:t>
            </a:r>
            <a:r>
              <a:rPr lang="zh-CN" altLang="zh-CN" sz="2000" dirty="0">
                <a:solidFill>
                  <a:srgbClr val="000000"/>
                </a:solidFill>
                <a:latin typeface="+mn-ea"/>
                <a:ea typeface="+mn-ea"/>
                <a:cs typeface="Courier New" panose="02070309020205020404" pitchFamily="49" charset="0"/>
              </a:rPr>
              <a:t>）TABLE：</a:t>
            </a:r>
            <a:r>
              <a:rPr lang="zh-CN" altLang="en-US" sz="2000" dirty="0">
                <a:solidFill>
                  <a:srgbClr val="000000"/>
                </a:solidFill>
                <a:latin typeface="+mn-ea"/>
                <a:ea typeface="+mn-ea"/>
                <a:cs typeface="Courier New" panose="02070309020205020404" pitchFamily="49" charset="0"/>
              </a:rPr>
              <a:t>使用一张特定的表格来生成主键，一般与</a:t>
            </a:r>
            <a:r>
              <a:rPr lang="en-US" altLang="zh-CN" sz="2000" dirty="0">
                <a:solidFill>
                  <a:srgbClr val="000000"/>
                </a:solidFill>
                <a:latin typeface="+mn-ea"/>
                <a:ea typeface="+mn-ea"/>
                <a:cs typeface="Courier New" panose="02070309020205020404" pitchFamily="49" charset="0"/>
              </a:rPr>
              <a:t>@</a:t>
            </a:r>
            <a:r>
              <a:rPr lang="en-US" altLang="zh-CN" sz="2000" dirty="0" err="1">
                <a:solidFill>
                  <a:srgbClr val="000000"/>
                </a:solidFill>
                <a:latin typeface="+mn-ea"/>
                <a:ea typeface="+mn-ea"/>
                <a:cs typeface="Courier New" panose="02070309020205020404" pitchFamily="49" charset="0"/>
              </a:rPr>
              <a:t>TableGenerator</a:t>
            </a:r>
            <a:r>
              <a:rPr lang="zh-CN" altLang="en-US" sz="2000" dirty="0">
                <a:solidFill>
                  <a:srgbClr val="000000"/>
                </a:solidFill>
                <a:latin typeface="+mn-ea"/>
                <a:ea typeface="+mn-ea"/>
                <a:cs typeface="Courier New" panose="02070309020205020404" pitchFamily="49" charset="0"/>
              </a:rPr>
              <a:t>（指定生成主键的表）一起使用</a:t>
            </a:r>
            <a:r>
              <a:rPr lang="zh-CN" altLang="zh-CN" sz="2000" dirty="0">
                <a:solidFill>
                  <a:srgbClr val="000000"/>
                </a:solidFill>
                <a:latin typeface="+mn-ea"/>
                <a:ea typeface="+mn-ea"/>
                <a:cs typeface="Courier New" panose="02070309020205020404" pitchFamily="49" charset="0"/>
              </a:rPr>
              <a:t>； 　</a:t>
            </a:r>
            <a:endParaRPr lang="en-US" altLang="zh-CN" sz="2000" dirty="0">
              <a:solidFill>
                <a:srgbClr val="000000"/>
              </a:solidFill>
              <a:latin typeface="+mn-ea"/>
              <a:ea typeface="+mn-ea"/>
              <a:cs typeface="Courier New" panose="02070309020205020404" pitchFamily="49" charset="0"/>
            </a:endParaRPr>
          </a:p>
          <a:p>
            <a:pPr lvl="0">
              <a:lnSpc>
                <a:spcPct val="200000"/>
              </a:lnSpc>
            </a:pPr>
            <a:r>
              <a:rPr lang="zh-CN" altLang="zh-CN" sz="2000" dirty="0">
                <a:solidFill>
                  <a:srgbClr val="000000"/>
                </a:solidFill>
                <a:latin typeface="+mn-ea"/>
                <a:ea typeface="+mn-ea"/>
                <a:cs typeface="Courier New" panose="02070309020205020404" pitchFamily="49" charset="0"/>
              </a:rPr>
              <a:t>　</a:t>
            </a:r>
            <a:r>
              <a:rPr lang="zh-CN" altLang="zh-CN" sz="2000" dirty="0">
                <a:solidFill>
                  <a:srgbClr val="800080"/>
                </a:solidFill>
                <a:latin typeface="+mn-ea"/>
                <a:ea typeface="+mn-ea"/>
                <a:cs typeface="Courier New" panose="02070309020205020404" pitchFamily="49" charset="0"/>
              </a:rPr>
              <a:t>2</a:t>
            </a:r>
            <a:r>
              <a:rPr lang="zh-CN" altLang="zh-CN" sz="2000" dirty="0">
                <a:solidFill>
                  <a:srgbClr val="000000"/>
                </a:solidFill>
                <a:latin typeface="+mn-ea"/>
                <a:ea typeface="+mn-ea"/>
                <a:cs typeface="Courier New" panose="02070309020205020404" pitchFamily="49" charset="0"/>
              </a:rPr>
              <a:t>）SEQUENCE：使用数据库</a:t>
            </a:r>
            <a:r>
              <a:rPr lang="zh-CN" altLang="en-US" sz="2000" dirty="0">
                <a:solidFill>
                  <a:srgbClr val="000000"/>
                </a:solidFill>
                <a:latin typeface="+mn-ea"/>
                <a:ea typeface="+mn-ea"/>
                <a:cs typeface="Courier New" panose="02070309020205020404" pitchFamily="49" charset="0"/>
              </a:rPr>
              <a:t>的</a:t>
            </a:r>
            <a:r>
              <a:rPr lang="zh-CN" altLang="zh-CN" sz="2000" dirty="0">
                <a:solidFill>
                  <a:srgbClr val="000000"/>
                </a:solidFill>
                <a:latin typeface="+mn-ea"/>
                <a:ea typeface="+mn-ea"/>
                <a:cs typeface="Courier New" panose="02070309020205020404" pitchFamily="49" charset="0"/>
              </a:rPr>
              <a:t>SEQUENCE列</a:t>
            </a:r>
            <a:r>
              <a:rPr lang="zh-CN" altLang="en-US" sz="2000" dirty="0">
                <a:solidFill>
                  <a:srgbClr val="000000"/>
                </a:solidFill>
                <a:latin typeface="+mn-ea"/>
                <a:ea typeface="+mn-ea"/>
                <a:cs typeface="Courier New" panose="02070309020205020404" pitchFamily="49" charset="0"/>
              </a:rPr>
              <a:t>来</a:t>
            </a:r>
            <a:r>
              <a:rPr lang="zh-CN" altLang="zh-CN" sz="2000" dirty="0">
                <a:solidFill>
                  <a:srgbClr val="000000"/>
                </a:solidFill>
                <a:latin typeface="+mn-ea"/>
                <a:ea typeface="+mn-ea"/>
                <a:cs typeface="Courier New" panose="02070309020205020404" pitchFamily="49" charset="0"/>
              </a:rPr>
              <a:t>保证唯一（Oracle数据库通过序列来生成唯一ID）； 　　</a:t>
            </a:r>
            <a:endParaRPr lang="en-US" altLang="zh-CN" sz="2000" dirty="0">
              <a:solidFill>
                <a:srgbClr val="000000"/>
              </a:solidFill>
              <a:latin typeface="+mn-ea"/>
              <a:ea typeface="+mn-ea"/>
              <a:cs typeface="Courier New" panose="02070309020205020404" pitchFamily="49" charset="0"/>
            </a:endParaRPr>
          </a:p>
          <a:p>
            <a:pPr lvl="0">
              <a:lnSpc>
                <a:spcPct val="200000"/>
              </a:lnSpc>
            </a:pPr>
            <a:r>
              <a:rPr lang="en-US" altLang="zh-CN" sz="2000" dirty="0">
                <a:solidFill>
                  <a:srgbClr val="800080"/>
                </a:solidFill>
                <a:latin typeface="+mn-ea"/>
                <a:ea typeface="+mn-ea"/>
                <a:cs typeface="Courier New" panose="02070309020205020404" pitchFamily="49" charset="0"/>
              </a:rPr>
              <a:t>   </a:t>
            </a:r>
            <a:r>
              <a:rPr lang="zh-CN" altLang="zh-CN" sz="2000" dirty="0">
                <a:solidFill>
                  <a:srgbClr val="800080"/>
                </a:solidFill>
                <a:latin typeface="+mn-ea"/>
                <a:ea typeface="+mn-ea"/>
                <a:cs typeface="Courier New" panose="02070309020205020404" pitchFamily="49" charset="0"/>
              </a:rPr>
              <a:t>3</a:t>
            </a:r>
            <a:r>
              <a:rPr lang="zh-CN" altLang="zh-CN" sz="2000" dirty="0">
                <a:solidFill>
                  <a:srgbClr val="000000"/>
                </a:solidFill>
                <a:latin typeface="+mn-ea"/>
                <a:ea typeface="+mn-ea"/>
                <a:cs typeface="Courier New" panose="02070309020205020404" pitchFamily="49" charset="0"/>
              </a:rPr>
              <a:t>）IDENTITY：使用数据库的</a:t>
            </a:r>
            <a:r>
              <a:rPr lang="zh-CN" altLang="en-US" sz="2000" dirty="0">
                <a:solidFill>
                  <a:srgbClr val="000000"/>
                </a:solidFill>
                <a:latin typeface="+mn-ea"/>
                <a:ea typeface="+mn-ea"/>
                <a:cs typeface="Courier New" panose="02070309020205020404" pitchFamily="49" charset="0"/>
              </a:rPr>
              <a:t>主键自增来</a:t>
            </a:r>
            <a:r>
              <a:rPr lang="zh-CN" altLang="zh-CN" sz="2000" dirty="0">
                <a:solidFill>
                  <a:srgbClr val="000000"/>
                </a:solidFill>
                <a:latin typeface="+mn-ea"/>
                <a:ea typeface="+mn-ea"/>
                <a:cs typeface="Courier New" panose="02070309020205020404" pitchFamily="49" charset="0"/>
              </a:rPr>
              <a:t>保证唯一</a:t>
            </a:r>
            <a:r>
              <a:rPr lang="en-US" altLang="zh-CN" sz="2000" dirty="0">
                <a:solidFill>
                  <a:srgbClr val="000000"/>
                </a:solidFill>
                <a:latin typeface="+mn-ea"/>
                <a:ea typeface="+mn-ea"/>
                <a:cs typeface="Courier New" panose="02070309020205020404" pitchFamily="49" charset="0"/>
              </a:rPr>
              <a:t>,</a:t>
            </a:r>
            <a:r>
              <a:rPr lang="zh-CN" altLang="en-US" sz="2000" dirty="0">
                <a:solidFill>
                  <a:srgbClr val="000000"/>
                </a:solidFill>
                <a:latin typeface="+mn-ea"/>
                <a:ea typeface="+mn-ea"/>
                <a:cs typeface="Courier New" panose="02070309020205020404" pitchFamily="49" charset="0"/>
              </a:rPr>
              <a:t>常用于</a:t>
            </a:r>
            <a:r>
              <a:rPr lang="en-US" altLang="zh-CN" sz="2000" dirty="0">
                <a:solidFill>
                  <a:srgbClr val="000000"/>
                </a:solidFill>
                <a:latin typeface="+mn-ea"/>
                <a:ea typeface="+mn-ea"/>
                <a:cs typeface="Courier New" panose="02070309020205020404" pitchFamily="49" charset="0"/>
              </a:rPr>
              <a:t>MySQL</a:t>
            </a:r>
            <a:r>
              <a:rPr lang="zh-CN" altLang="en-US" sz="2000" dirty="0">
                <a:solidFill>
                  <a:srgbClr val="000000"/>
                </a:solidFill>
                <a:latin typeface="+mn-ea"/>
                <a:ea typeface="+mn-ea"/>
                <a:cs typeface="Courier New" panose="02070309020205020404" pitchFamily="49" charset="0"/>
              </a:rPr>
              <a:t>，</a:t>
            </a:r>
            <a:r>
              <a:rPr lang="en-US" altLang="zh-CN" sz="2000" dirty="0">
                <a:solidFill>
                  <a:srgbClr val="000000"/>
                </a:solidFill>
                <a:latin typeface="+mn-ea"/>
                <a:ea typeface="+mn-ea"/>
                <a:cs typeface="Courier New" panose="02070309020205020404" pitchFamily="49" charset="0"/>
              </a:rPr>
              <a:t>Oracle</a:t>
            </a:r>
            <a:r>
              <a:rPr lang="zh-CN" altLang="en-US" sz="2000" dirty="0">
                <a:solidFill>
                  <a:srgbClr val="000000"/>
                </a:solidFill>
                <a:latin typeface="+mn-ea"/>
                <a:ea typeface="+mn-ea"/>
                <a:cs typeface="Courier New" panose="02070309020205020404" pitchFamily="49" charset="0"/>
              </a:rPr>
              <a:t>不支持</a:t>
            </a:r>
            <a:r>
              <a:rPr lang="zh-CN" altLang="zh-CN" sz="2000" dirty="0">
                <a:solidFill>
                  <a:srgbClr val="000000"/>
                </a:solidFill>
                <a:latin typeface="+mn-ea"/>
                <a:ea typeface="+mn-ea"/>
                <a:cs typeface="Courier New" panose="02070309020205020404" pitchFamily="49" charset="0"/>
              </a:rPr>
              <a:t>； 　　</a:t>
            </a:r>
            <a:endParaRPr lang="en-US" altLang="zh-CN" sz="2000" dirty="0">
              <a:solidFill>
                <a:srgbClr val="000000"/>
              </a:solidFill>
              <a:latin typeface="+mn-ea"/>
              <a:ea typeface="+mn-ea"/>
              <a:cs typeface="Courier New" panose="02070309020205020404" pitchFamily="49" charset="0"/>
            </a:endParaRPr>
          </a:p>
          <a:p>
            <a:pPr lvl="0">
              <a:lnSpc>
                <a:spcPct val="200000"/>
              </a:lnSpc>
            </a:pPr>
            <a:r>
              <a:rPr lang="en-US" altLang="zh-CN" sz="2000" dirty="0">
                <a:solidFill>
                  <a:srgbClr val="800080"/>
                </a:solidFill>
                <a:latin typeface="+mn-ea"/>
                <a:ea typeface="+mn-ea"/>
                <a:cs typeface="Courier New" panose="02070309020205020404" pitchFamily="49" charset="0"/>
              </a:rPr>
              <a:t>   </a:t>
            </a:r>
            <a:r>
              <a:rPr lang="zh-CN" altLang="zh-CN" sz="2000" dirty="0">
                <a:solidFill>
                  <a:srgbClr val="800080"/>
                </a:solidFill>
                <a:latin typeface="+mn-ea"/>
                <a:ea typeface="+mn-ea"/>
                <a:cs typeface="Courier New" panose="02070309020205020404" pitchFamily="49" charset="0"/>
              </a:rPr>
              <a:t>4</a:t>
            </a:r>
            <a:r>
              <a:rPr lang="zh-CN" altLang="zh-CN" sz="2000" dirty="0">
                <a:solidFill>
                  <a:srgbClr val="000000"/>
                </a:solidFill>
                <a:latin typeface="+mn-ea"/>
                <a:ea typeface="+mn-ea"/>
                <a:cs typeface="Courier New" panose="02070309020205020404" pitchFamily="49" charset="0"/>
              </a:rPr>
              <a:t>）AUTO：由容器挑选一个合适的方式来保证唯一； 　　</a:t>
            </a:r>
            <a:endParaRPr lang="en-US" altLang="zh-CN" sz="2000" dirty="0">
              <a:solidFill>
                <a:srgbClr val="000000"/>
              </a:solidFill>
              <a:latin typeface="+mn-ea"/>
              <a:ea typeface="+mn-ea"/>
              <a:cs typeface="Courier New" panose="02070309020205020404" pitchFamily="49" charset="0"/>
            </a:endParaRPr>
          </a:p>
          <a:p>
            <a:pPr lvl="0">
              <a:lnSpc>
                <a:spcPct val="200000"/>
              </a:lnSpc>
            </a:pPr>
            <a:r>
              <a:rPr lang="en-US" altLang="zh-CN" sz="2000" dirty="0">
                <a:solidFill>
                  <a:srgbClr val="800080"/>
                </a:solidFill>
                <a:latin typeface="+mn-ea"/>
                <a:ea typeface="+mn-ea"/>
                <a:cs typeface="Courier New" panose="02070309020205020404" pitchFamily="49" charset="0"/>
              </a:rPr>
              <a:t>   </a:t>
            </a:r>
            <a:r>
              <a:rPr lang="zh-CN" altLang="zh-CN" sz="2000" dirty="0">
                <a:solidFill>
                  <a:srgbClr val="800080"/>
                </a:solidFill>
                <a:latin typeface="+mn-ea"/>
                <a:ea typeface="+mn-ea"/>
                <a:cs typeface="Courier New" panose="02070309020205020404" pitchFamily="49" charset="0"/>
              </a:rPr>
              <a:t>5</a:t>
            </a:r>
            <a:r>
              <a:rPr lang="zh-CN" altLang="zh-CN" sz="2000" dirty="0">
                <a:solidFill>
                  <a:srgbClr val="000000"/>
                </a:solidFill>
                <a:latin typeface="+mn-ea"/>
                <a:ea typeface="+mn-ea"/>
                <a:cs typeface="Courier New" panose="02070309020205020404" pitchFamily="49" charset="0"/>
              </a:rPr>
              <a:t>）NONE：容器不负责主键的生成，由程序来完成。</a:t>
            </a:r>
            <a:r>
              <a:rPr lang="zh-CN" altLang="zh-CN" sz="2000" dirty="0">
                <a:latin typeface="+mn-ea"/>
                <a:ea typeface="+mn-ea"/>
              </a:rPr>
              <a:t> </a:t>
            </a:r>
          </a:p>
          <a:p>
            <a:pPr marL="109855">
              <a:lnSpc>
                <a:spcPct val="150000"/>
              </a:lnSpc>
              <a:spcBef>
                <a:spcPts val="400"/>
              </a:spcBef>
              <a:buClr>
                <a:schemeClr val="accent1"/>
              </a:buClr>
              <a:buSzPct val="68000"/>
            </a:pPr>
            <a:r>
              <a:rPr lang="zh-CN" altLang="zh-CN" sz="2000" dirty="0">
                <a:solidFill>
                  <a:srgbClr val="000000"/>
                </a:solidFill>
                <a:latin typeface="Courier New" panose="02070309020205020404" pitchFamily="49" charset="0"/>
                <a:cs typeface="Courier New" panose="02070309020205020404" pitchFamily="49" charset="0"/>
              </a:rPr>
              <a:t>　　</a:t>
            </a:r>
            <a:endParaRPr lang="en-US" altLang="zh-CN" sz="2000" dirty="0">
              <a:sym typeface="+mn-ea"/>
            </a:endParaRPr>
          </a:p>
        </p:txBody>
      </p:sp>
    </p:spTree>
    <p:extLst>
      <p:ext uri="{BB962C8B-B14F-4D97-AF65-F5344CB8AC3E}">
        <p14:creationId xmlns:p14="http://schemas.microsoft.com/office/powerpoint/2010/main" val="263830596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0" kern="1800" dirty="0">
                <a:latin typeface="Times New Roman"/>
              </a:rPr>
              <a:t>10.2 Spring Data JPA</a:t>
            </a:r>
            <a:endParaRPr lang="zh-CN" altLang="en-US" b="0" kern="1800" dirty="0">
              <a:latin typeface="Times New Roman"/>
            </a:endParaRPr>
          </a:p>
        </p:txBody>
      </p:sp>
      <p:sp>
        <p:nvSpPr>
          <p:cNvPr id="3" name="文本框 2"/>
          <p:cNvSpPr txBox="1"/>
          <p:nvPr/>
        </p:nvSpPr>
        <p:spPr>
          <a:xfrm>
            <a:off x="250370" y="1223784"/>
            <a:ext cx="11551105" cy="1013611"/>
          </a:xfrm>
          <a:prstGeom prst="rect">
            <a:avLst/>
          </a:prstGeom>
          <a:noFill/>
        </p:spPr>
        <p:txBody>
          <a:bodyPr wrap="square" rtlCol="0">
            <a:spAutoFit/>
          </a:bodyPr>
          <a:lstStyle/>
          <a:p>
            <a:pPr marL="109855">
              <a:lnSpc>
                <a:spcPct val="150000"/>
              </a:lnSpc>
              <a:spcBef>
                <a:spcPts val="400"/>
              </a:spcBef>
              <a:buClr>
                <a:schemeClr val="accent1"/>
              </a:buClr>
              <a:buSzPct val="68000"/>
            </a:pPr>
            <a:r>
              <a:rPr lang="en-US" altLang="zh-CN" sz="2000" dirty="0"/>
              <a:t>10.2.2 Entity</a:t>
            </a:r>
            <a:r>
              <a:rPr lang="zh-CN" altLang="en-US" sz="2000" dirty="0"/>
              <a:t>定义</a:t>
            </a:r>
          </a:p>
          <a:p>
            <a:pPr marL="109855">
              <a:lnSpc>
                <a:spcPct val="150000"/>
              </a:lnSpc>
              <a:spcBef>
                <a:spcPts val="400"/>
              </a:spcBef>
              <a:buClr>
                <a:schemeClr val="accent1"/>
              </a:buClr>
              <a:buSzPct val="68000"/>
            </a:pPr>
            <a:r>
              <a:rPr lang="zh-CN" altLang="zh-CN" sz="2000" dirty="0">
                <a:solidFill>
                  <a:srgbClr val="000000"/>
                </a:solidFill>
                <a:latin typeface="Courier New" panose="02070309020205020404" pitchFamily="49" charset="0"/>
                <a:cs typeface="Courier New" panose="02070309020205020404" pitchFamily="49" charset="0"/>
              </a:rPr>
              <a:t>　　</a:t>
            </a:r>
            <a:endParaRPr lang="en-US" altLang="zh-CN" sz="2000" dirty="0">
              <a:sym typeface="+mn-ea"/>
            </a:endParaRPr>
          </a:p>
        </p:txBody>
      </p:sp>
      <p:pic>
        <p:nvPicPr>
          <p:cNvPr id="5" name="图片 4"/>
          <p:cNvPicPr>
            <a:picLocks noChangeAspect="1"/>
          </p:cNvPicPr>
          <p:nvPr/>
        </p:nvPicPr>
        <p:blipFill>
          <a:blip r:embed="rId2"/>
          <a:stretch>
            <a:fillRect/>
          </a:stretch>
        </p:blipFill>
        <p:spPr>
          <a:xfrm>
            <a:off x="2592588" y="1362360"/>
            <a:ext cx="7894437" cy="5244709"/>
          </a:xfrm>
          <a:prstGeom prst="rect">
            <a:avLst/>
          </a:prstGeom>
        </p:spPr>
      </p:pic>
    </p:spTree>
    <p:extLst>
      <p:ext uri="{BB962C8B-B14F-4D97-AF65-F5344CB8AC3E}">
        <p14:creationId xmlns:p14="http://schemas.microsoft.com/office/powerpoint/2010/main" val="130980231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0" kern="1800" dirty="0">
                <a:latin typeface="Times New Roman"/>
              </a:rPr>
              <a:t>10.2 Spring Data JPA</a:t>
            </a:r>
            <a:endParaRPr lang="zh-CN" altLang="en-US" b="0" kern="1800" dirty="0">
              <a:latin typeface="Times New Roman"/>
            </a:endParaRPr>
          </a:p>
        </p:txBody>
      </p:sp>
      <p:sp>
        <p:nvSpPr>
          <p:cNvPr id="3" name="文本框 2"/>
          <p:cNvSpPr txBox="1"/>
          <p:nvPr/>
        </p:nvSpPr>
        <p:spPr>
          <a:xfrm>
            <a:off x="250370" y="1223784"/>
            <a:ext cx="11551105" cy="7118808"/>
          </a:xfrm>
          <a:prstGeom prst="rect">
            <a:avLst/>
          </a:prstGeom>
          <a:noFill/>
        </p:spPr>
        <p:txBody>
          <a:bodyPr wrap="square" rtlCol="0">
            <a:spAutoFit/>
          </a:bodyPr>
          <a:lstStyle/>
          <a:p>
            <a:pPr marL="109855">
              <a:lnSpc>
                <a:spcPct val="150000"/>
              </a:lnSpc>
              <a:spcBef>
                <a:spcPts val="400"/>
              </a:spcBef>
              <a:buClr>
                <a:schemeClr val="accent1"/>
              </a:buClr>
              <a:buSzPct val="68000"/>
            </a:pPr>
            <a:r>
              <a:rPr lang="en-US" altLang="zh-CN" sz="2000" dirty="0"/>
              <a:t>10.2.3 Repository</a:t>
            </a:r>
            <a:r>
              <a:rPr lang="zh-CN" altLang="en-US" sz="2000" dirty="0"/>
              <a:t>与查询</a:t>
            </a:r>
          </a:p>
          <a:p>
            <a:pPr lvl="0">
              <a:lnSpc>
                <a:spcPct val="200000"/>
              </a:lnSpc>
            </a:pPr>
            <a:r>
              <a:rPr lang="zh-CN" altLang="zh-CN" sz="2000" dirty="0">
                <a:solidFill>
                  <a:srgbClr val="000000"/>
                </a:solidFill>
                <a:latin typeface="+mn-ea"/>
                <a:ea typeface="+mn-ea"/>
                <a:cs typeface="Courier New" panose="02070309020205020404" pitchFamily="49" charset="0"/>
              </a:rPr>
              <a:t>　</a:t>
            </a:r>
            <a:r>
              <a:rPr lang="en-US" altLang="zh-CN" sz="2000" dirty="0">
                <a:latin typeface="+mn-ea"/>
                <a:ea typeface="+mn-ea"/>
                <a:cs typeface="Courier New" panose="02070309020205020404" pitchFamily="49" charset="0"/>
              </a:rPr>
              <a:t>Spring Data JPA</a:t>
            </a:r>
            <a:r>
              <a:rPr lang="zh-CN" altLang="en-US" sz="2000" dirty="0">
                <a:latin typeface="+mn-ea"/>
                <a:ea typeface="+mn-ea"/>
                <a:cs typeface="Courier New" panose="02070309020205020404" pitchFamily="49" charset="0"/>
              </a:rPr>
              <a:t>提供了一系列</a:t>
            </a:r>
            <a:r>
              <a:rPr lang="en-US" altLang="zh-CN" sz="2000" dirty="0">
                <a:latin typeface="+mn-ea"/>
                <a:cs typeface="Courier New" panose="02070309020205020404" pitchFamily="49" charset="0"/>
              </a:rPr>
              <a:t>Repository</a:t>
            </a:r>
            <a:r>
              <a:rPr lang="zh-CN" altLang="en-US" sz="2000" dirty="0">
                <a:latin typeface="+mn-ea"/>
                <a:cs typeface="Courier New" panose="02070309020205020404" pitchFamily="49" charset="0"/>
              </a:rPr>
              <a:t>接口及子接口来实现数据库操作</a:t>
            </a:r>
            <a:endParaRPr lang="en-US" altLang="zh-CN" sz="2000" dirty="0">
              <a:latin typeface="+mn-ea"/>
              <a:cs typeface="Courier New" panose="02070309020205020404" pitchFamily="49" charset="0"/>
            </a:endParaRPr>
          </a:p>
          <a:p>
            <a:pPr lvl="0">
              <a:lnSpc>
                <a:spcPct val="200000"/>
              </a:lnSpc>
            </a:pPr>
            <a:r>
              <a:rPr lang="en-US" altLang="zh-CN" sz="2000" dirty="0">
                <a:latin typeface="+mn-ea"/>
                <a:ea typeface="+mn-ea"/>
                <a:cs typeface="Courier New" panose="02070309020205020404" pitchFamily="49" charset="0"/>
              </a:rPr>
              <a:t>    </a:t>
            </a:r>
            <a:r>
              <a:rPr lang="en-US" altLang="zh-CN" sz="2000" b="1" dirty="0" err="1">
                <a:latin typeface="+mn-ea"/>
                <a:ea typeface="+mn-ea"/>
                <a:cs typeface="Courier New" panose="02070309020205020404" pitchFamily="49" charset="0"/>
              </a:rPr>
              <a:t>CrudRepository</a:t>
            </a:r>
            <a:r>
              <a:rPr lang="en-US" altLang="zh-CN" sz="2000" dirty="0">
                <a:latin typeface="+mn-ea"/>
                <a:ea typeface="+mn-ea"/>
                <a:cs typeface="Courier New" panose="02070309020205020404" pitchFamily="49" charset="0"/>
              </a:rPr>
              <a:t> </a:t>
            </a:r>
            <a:r>
              <a:rPr lang="zh-CN" altLang="en-US" sz="2000" dirty="0">
                <a:latin typeface="+mn-ea"/>
                <a:ea typeface="+mn-ea"/>
                <a:cs typeface="Courier New" panose="02070309020205020404" pitchFamily="49" charset="0"/>
              </a:rPr>
              <a:t>：</a:t>
            </a:r>
            <a:r>
              <a:rPr lang="zh-CN" altLang="en-US" sz="2000" dirty="0">
                <a:latin typeface="+mn-ea"/>
                <a:cs typeface="Courier New" panose="02070309020205020404" pitchFamily="49" charset="0"/>
              </a:rPr>
              <a:t>提供基本的增删改查</a:t>
            </a:r>
            <a:endParaRPr lang="en-US" altLang="zh-CN" sz="2000" dirty="0">
              <a:latin typeface="+mn-ea"/>
              <a:cs typeface="Courier New" panose="02070309020205020404" pitchFamily="49" charset="0"/>
            </a:endParaRPr>
          </a:p>
          <a:p>
            <a:pPr lvl="0">
              <a:lnSpc>
                <a:spcPct val="200000"/>
              </a:lnSpc>
            </a:pPr>
            <a:r>
              <a:rPr lang="en-US" altLang="zh-CN" sz="2000" dirty="0">
                <a:latin typeface="+mn-ea"/>
                <a:ea typeface="+mn-ea"/>
                <a:cs typeface="Courier New" panose="02070309020205020404" pitchFamily="49" charset="0"/>
              </a:rPr>
              <a:t>    </a:t>
            </a:r>
            <a:r>
              <a:rPr lang="en-US" altLang="zh-CN" sz="2000" b="1" dirty="0" err="1">
                <a:latin typeface="+mn-ea"/>
                <a:ea typeface="+mn-ea"/>
                <a:cs typeface="Courier New" panose="02070309020205020404" pitchFamily="49" charset="0"/>
              </a:rPr>
              <a:t>PagingAndSortingRepository</a:t>
            </a:r>
            <a:r>
              <a:rPr lang="en-US" altLang="zh-CN" sz="2000" dirty="0">
                <a:latin typeface="+mn-ea"/>
                <a:ea typeface="+mn-ea"/>
                <a:cs typeface="Courier New" panose="02070309020205020404" pitchFamily="49" charset="0"/>
              </a:rPr>
              <a:t> </a:t>
            </a:r>
            <a:r>
              <a:rPr lang="zh-CN" altLang="en-US" sz="2000" dirty="0">
                <a:latin typeface="+mn-ea"/>
                <a:ea typeface="+mn-ea"/>
                <a:cs typeface="Courier New" panose="02070309020205020404" pitchFamily="49" charset="0"/>
              </a:rPr>
              <a:t>：继承 </a:t>
            </a:r>
            <a:r>
              <a:rPr lang="en-US" altLang="zh-CN" sz="2000" dirty="0" err="1">
                <a:latin typeface="+mn-ea"/>
                <a:ea typeface="+mn-ea"/>
                <a:cs typeface="Courier New" panose="02070309020205020404" pitchFamily="49" charset="0"/>
              </a:rPr>
              <a:t>CrudRepository</a:t>
            </a:r>
            <a:r>
              <a:rPr lang="zh-CN" altLang="en-US" sz="2000" dirty="0">
                <a:latin typeface="+mn-ea"/>
                <a:ea typeface="+mn-ea"/>
                <a:cs typeface="Courier New" panose="02070309020205020404" pitchFamily="49" charset="0"/>
              </a:rPr>
              <a:t>，增加分页和排序方法</a:t>
            </a:r>
            <a:endParaRPr lang="en-US" altLang="zh-CN" sz="2000" dirty="0">
              <a:latin typeface="+mn-ea"/>
              <a:ea typeface="+mn-ea"/>
              <a:cs typeface="Courier New" panose="02070309020205020404" pitchFamily="49" charset="0"/>
            </a:endParaRPr>
          </a:p>
          <a:p>
            <a:pPr lvl="0">
              <a:lnSpc>
                <a:spcPct val="200000"/>
              </a:lnSpc>
            </a:pPr>
            <a:r>
              <a:rPr lang="en-US" altLang="zh-CN" sz="2000" dirty="0">
                <a:latin typeface="+mn-ea"/>
                <a:ea typeface="+mn-ea"/>
                <a:cs typeface="Courier New" panose="02070309020205020404" pitchFamily="49" charset="0"/>
              </a:rPr>
              <a:t>    </a:t>
            </a:r>
            <a:r>
              <a:rPr lang="en-US" altLang="zh-CN" sz="2000" b="1" dirty="0" err="1">
                <a:latin typeface="+mn-ea"/>
                <a:ea typeface="+mn-ea"/>
                <a:cs typeface="Courier New" panose="02070309020205020404" pitchFamily="49" charset="0"/>
              </a:rPr>
              <a:t>JpaRepository</a:t>
            </a:r>
            <a:r>
              <a:rPr lang="en-US" altLang="zh-CN" sz="2000" dirty="0">
                <a:latin typeface="+mn-ea"/>
                <a:ea typeface="+mn-ea"/>
                <a:cs typeface="Courier New" panose="02070309020205020404" pitchFamily="49" charset="0"/>
              </a:rPr>
              <a:t> </a:t>
            </a:r>
            <a:r>
              <a:rPr lang="zh-CN" altLang="en-US" sz="2000" dirty="0">
                <a:latin typeface="+mn-ea"/>
                <a:ea typeface="+mn-ea"/>
                <a:cs typeface="Courier New" panose="02070309020205020404" pitchFamily="49" charset="0"/>
              </a:rPr>
              <a:t>：继承 </a:t>
            </a:r>
            <a:r>
              <a:rPr lang="en-US" altLang="zh-CN" sz="2000" dirty="0" err="1">
                <a:latin typeface="+mn-ea"/>
                <a:ea typeface="+mn-ea"/>
                <a:cs typeface="Courier New" panose="02070309020205020404" pitchFamily="49" charset="0"/>
              </a:rPr>
              <a:t>PagingAndSortingRepository</a:t>
            </a:r>
            <a:r>
              <a:rPr lang="zh-CN" altLang="en-US" sz="2000" dirty="0">
                <a:latin typeface="+mn-ea"/>
                <a:ea typeface="+mn-ea"/>
                <a:cs typeface="Courier New" panose="02070309020205020404" pitchFamily="49" charset="0"/>
              </a:rPr>
              <a:t>，增加</a:t>
            </a:r>
            <a:r>
              <a:rPr lang="en-US" altLang="zh-CN" sz="2000" dirty="0">
                <a:latin typeface="+mn-ea"/>
                <a:ea typeface="+mn-ea"/>
                <a:cs typeface="Courier New" panose="02070309020205020404" pitchFamily="49" charset="0"/>
              </a:rPr>
              <a:t>JPA</a:t>
            </a:r>
            <a:r>
              <a:rPr lang="zh-CN" altLang="en-US" sz="2000" dirty="0">
                <a:latin typeface="+mn-ea"/>
                <a:ea typeface="+mn-ea"/>
                <a:cs typeface="Courier New" panose="02070309020205020404" pitchFamily="49" charset="0"/>
              </a:rPr>
              <a:t>需要的方法</a:t>
            </a:r>
          </a:p>
          <a:p>
            <a:pPr lvl="0">
              <a:lnSpc>
                <a:spcPct val="200000"/>
              </a:lnSpc>
            </a:pPr>
            <a:r>
              <a:rPr lang="zh-CN" altLang="en-US" sz="2000" dirty="0">
                <a:latin typeface="+mn-ea"/>
                <a:ea typeface="+mn-ea"/>
                <a:cs typeface="Courier New" panose="02070309020205020404" pitchFamily="49" charset="0"/>
              </a:rPr>
              <a:t>    在使用的时候，可以根据具体需要选中继承哪个接口</a:t>
            </a:r>
            <a:endParaRPr lang="en-US" altLang="zh-CN" sz="2000" dirty="0">
              <a:latin typeface="+mn-ea"/>
              <a:ea typeface="+mn-ea"/>
              <a:cs typeface="Courier New" panose="02070309020205020404" pitchFamily="49" charset="0"/>
            </a:endParaRPr>
          </a:p>
          <a:p>
            <a:pPr lvl="0">
              <a:lnSpc>
                <a:spcPct val="200000"/>
              </a:lnSpc>
            </a:pPr>
            <a:r>
              <a:rPr lang="en-US" altLang="zh-CN" sz="2000" dirty="0">
                <a:latin typeface="+mn-ea"/>
                <a:ea typeface="+mn-ea"/>
                <a:cs typeface="Courier New" panose="02070309020205020404" pitchFamily="49" charset="0"/>
              </a:rPr>
              <a:t>    </a:t>
            </a:r>
            <a:r>
              <a:rPr lang="zh-CN" altLang="en-US" sz="2000" dirty="0">
                <a:latin typeface="+mn-ea"/>
                <a:ea typeface="+mn-ea"/>
                <a:cs typeface="Courier New" panose="02070309020205020404" pitchFamily="49" charset="0"/>
              </a:rPr>
              <a:t>通过继承这些接口，可以使</a:t>
            </a:r>
            <a:r>
              <a:rPr lang="en-US" altLang="zh-CN" sz="2000" dirty="0">
                <a:latin typeface="+mn-ea"/>
                <a:ea typeface="+mn-ea"/>
                <a:cs typeface="Courier New" panose="02070309020205020404" pitchFamily="49" charset="0"/>
              </a:rPr>
              <a:t>Spring</a:t>
            </a:r>
            <a:r>
              <a:rPr lang="zh-CN" altLang="en-US" sz="2000" dirty="0">
                <a:latin typeface="+mn-ea"/>
                <a:ea typeface="+mn-ea"/>
                <a:cs typeface="Courier New" panose="02070309020205020404" pitchFamily="49" charset="0"/>
              </a:rPr>
              <a:t>找到自定义的数据库操作接口，</a:t>
            </a:r>
            <a:r>
              <a:rPr lang="zh-CN" altLang="en-US" sz="2000" dirty="0">
                <a:solidFill>
                  <a:srgbClr val="FF0000"/>
                </a:solidFill>
                <a:latin typeface="+mn-ea"/>
                <a:ea typeface="+mn-ea"/>
                <a:cs typeface="Courier New" panose="02070309020205020404" pitchFamily="49" charset="0"/>
              </a:rPr>
              <a:t>并生成代理类</a:t>
            </a:r>
            <a:r>
              <a:rPr lang="zh-CN" altLang="en-US" sz="2000" dirty="0">
                <a:latin typeface="+mn-ea"/>
                <a:ea typeface="+mn-ea"/>
                <a:cs typeface="Courier New" panose="02070309020205020404" pitchFamily="49" charset="0"/>
              </a:rPr>
              <a:t>，后续可以</a:t>
            </a:r>
            <a:r>
              <a:rPr lang="zh-CN" altLang="en-US" sz="2000" dirty="0">
                <a:solidFill>
                  <a:srgbClr val="FF0000"/>
                </a:solidFill>
                <a:latin typeface="+mn-ea"/>
                <a:ea typeface="+mn-ea"/>
                <a:cs typeface="Courier New" panose="02070309020205020404" pitchFamily="49" charset="0"/>
              </a:rPr>
              <a:t>注入到</a:t>
            </a:r>
            <a:r>
              <a:rPr lang="en-US" altLang="zh-CN" sz="2000" dirty="0">
                <a:solidFill>
                  <a:srgbClr val="FF0000"/>
                </a:solidFill>
                <a:latin typeface="+mn-ea"/>
                <a:ea typeface="+mn-ea"/>
                <a:cs typeface="Courier New" panose="02070309020205020404" pitchFamily="49" charset="0"/>
              </a:rPr>
              <a:t>Spring</a:t>
            </a:r>
            <a:r>
              <a:rPr lang="zh-CN" altLang="en-US" sz="2000" dirty="0">
                <a:solidFill>
                  <a:srgbClr val="FF0000"/>
                </a:solidFill>
                <a:latin typeface="+mn-ea"/>
                <a:ea typeface="+mn-ea"/>
                <a:cs typeface="Courier New" panose="02070309020205020404" pitchFamily="49" charset="0"/>
              </a:rPr>
              <a:t>容器</a:t>
            </a:r>
            <a:r>
              <a:rPr lang="zh-CN" altLang="en-US" sz="2000" dirty="0">
                <a:latin typeface="+mn-ea"/>
                <a:ea typeface="+mn-ea"/>
                <a:cs typeface="Courier New" panose="02070309020205020404" pitchFamily="49" charset="0"/>
              </a:rPr>
              <a:t>中；</a:t>
            </a:r>
            <a:endParaRPr lang="en-US" altLang="zh-CN" sz="2000" dirty="0">
              <a:latin typeface="+mn-ea"/>
              <a:ea typeface="+mn-ea"/>
              <a:cs typeface="Courier New" panose="02070309020205020404" pitchFamily="49" charset="0"/>
            </a:endParaRPr>
          </a:p>
          <a:p>
            <a:pPr lvl="0">
              <a:lnSpc>
                <a:spcPct val="150000"/>
              </a:lnSpc>
            </a:pPr>
            <a:endParaRPr lang="zh-CN" altLang="en-US" sz="2000" dirty="0">
              <a:latin typeface="+mn-ea"/>
              <a:ea typeface="+mn-ea"/>
              <a:cs typeface="Courier New" panose="02070309020205020404" pitchFamily="49" charset="0"/>
            </a:endParaRPr>
          </a:p>
          <a:p>
            <a:pPr lvl="0">
              <a:lnSpc>
                <a:spcPct val="150000"/>
              </a:lnSpc>
            </a:pPr>
            <a:endParaRPr lang="en-US" altLang="zh-CN" sz="2000" dirty="0">
              <a:latin typeface="+mn-ea"/>
              <a:ea typeface="+mn-ea"/>
              <a:cs typeface="Courier New" panose="02070309020205020404" pitchFamily="49" charset="0"/>
            </a:endParaRPr>
          </a:p>
          <a:p>
            <a:pPr lvl="0">
              <a:lnSpc>
                <a:spcPct val="150000"/>
              </a:lnSpc>
            </a:pPr>
            <a:r>
              <a:rPr lang="zh-CN" altLang="en-US" sz="2000" dirty="0">
                <a:latin typeface="+mn-ea"/>
                <a:ea typeface="+mn-ea"/>
                <a:cs typeface="Courier New" panose="02070309020205020404" pitchFamily="49" charset="0"/>
              </a:rPr>
              <a:t>　　</a:t>
            </a:r>
            <a:endParaRPr lang="en-US" altLang="zh-CN" sz="2000" dirty="0">
              <a:latin typeface="+mn-ea"/>
              <a:ea typeface="+mn-ea"/>
              <a:cs typeface="Courier New" panose="02070309020205020404" pitchFamily="49" charset="0"/>
            </a:endParaRPr>
          </a:p>
          <a:p>
            <a:pPr lvl="0">
              <a:lnSpc>
                <a:spcPct val="150000"/>
              </a:lnSpc>
            </a:pPr>
            <a:endParaRPr lang="zh-CN" altLang="en-US" sz="2000" dirty="0">
              <a:latin typeface="+mn-ea"/>
              <a:ea typeface="+mn-ea"/>
              <a:cs typeface="Courier New" panose="02070309020205020404" pitchFamily="49" charset="0"/>
            </a:endParaRPr>
          </a:p>
          <a:p>
            <a:pPr lvl="0">
              <a:lnSpc>
                <a:spcPct val="150000"/>
              </a:lnSpc>
            </a:pPr>
            <a:r>
              <a:rPr lang="zh-CN" altLang="zh-CN" sz="2000" dirty="0">
                <a:latin typeface="+mn-ea"/>
                <a:ea typeface="+mn-ea"/>
                <a:cs typeface="Courier New" panose="02070309020205020404" pitchFamily="49" charset="0"/>
              </a:rPr>
              <a:t>　　</a:t>
            </a:r>
            <a:endParaRPr lang="en-US" altLang="zh-CN" sz="2000" dirty="0">
              <a:latin typeface="+mn-ea"/>
              <a:ea typeface="+mn-ea"/>
              <a:sym typeface="+mn-ea"/>
            </a:endParaRPr>
          </a:p>
        </p:txBody>
      </p:sp>
    </p:spTree>
    <p:extLst>
      <p:ext uri="{BB962C8B-B14F-4D97-AF65-F5344CB8AC3E}">
        <p14:creationId xmlns:p14="http://schemas.microsoft.com/office/powerpoint/2010/main" val="361451924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0" kern="1800" dirty="0">
                <a:latin typeface="Times New Roman"/>
              </a:rPr>
              <a:t>10.2 Spring Data JPA</a:t>
            </a:r>
            <a:endParaRPr lang="zh-CN" altLang="en-US" b="0" kern="1800" dirty="0">
              <a:latin typeface="Times New Roman"/>
            </a:endParaRPr>
          </a:p>
        </p:txBody>
      </p:sp>
      <p:sp>
        <p:nvSpPr>
          <p:cNvPr id="3" name="文本框 2"/>
          <p:cNvSpPr txBox="1"/>
          <p:nvPr/>
        </p:nvSpPr>
        <p:spPr>
          <a:xfrm>
            <a:off x="250371" y="1223784"/>
            <a:ext cx="11551105" cy="2400657"/>
          </a:xfrm>
          <a:prstGeom prst="rect">
            <a:avLst/>
          </a:prstGeom>
          <a:noFill/>
        </p:spPr>
        <p:txBody>
          <a:bodyPr wrap="square" rtlCol="0">
            <a:spAutoFit/>
          </a:bodyPr>
          <a:lstStyle/>
          <a:p>
            <a:pPr marL="109855">
              <a:lnSpc>
                <a:spcPct val="150000"/>
              </a:lnSpc>
              <a:spcBef>
                <a:spcPts val="400"/>
              </a:spcBef>
              <a:buClr>
                <a:schemeClr val="accent1"/>
              </a:buClr>
              <a:buSzPct val="68000"/>
            </a:pPr>
            <a:r>
              <a:rPr lang="en-US" altLang="zh-CN" sz="2000" dirty="0"/>
              <a:t>10.2.3 Repository</a:t>
            </a:r>
            <a:r>
              <a:rPr lang="zh-CN" altLang="en-US" sz="2000" dirty="0"/>
              <a:t>与查询</a:t>
            </a:r>
          </a:p>
          <a:p>
            <a:pPr lvl="0">
              <a:lnSpc>
                <a:spcPct val="150000"/>
              </a:lnSpc>
            </a:pPr>
            <a:endParaRPr lang="en-US" altLang="zh-CN" sz="2000" dirty="0">
              <a:latin typeface="+mn-ea"/>
              <a:ea typeface="+mn-ea"/>
              <a:cs typeface="Courier New" panose="02070309020205020404" pitchFamily="49" charset="0"/>
            </a:endParaRPr>
          </a:p>
          <a:p>
            <a:pPr lvl="0">
              <a:lnSpc>
                <a:spcPct val="150000"/>
              </a:lnSpc>
            </a:pPr>
            <a:r>
              <a:rPr lang="zh-CN" altLang="en-US" sz="2000" dirty="0">
                <a:latin typeface="+mn-ea"/>
                <a:ea typeface="+mn-ea"/>
                <a:cs typeface="Courier New" panose="02070309020205020404" pitchFamily="49" charset="0"/>
              </a:rPr>
              <a:t>　　</a:t>
            </a:r>
            <a:endParaRPr lang="en-US" altLang="zh-CN" sz="2000" dirty="0">
              <a:latin typeface="+mn-ea"/>
              <a:ea typeface="+mn-ea"/>
              <a:cs typeface="Courier New" panose="02070309020205020404" pitchFamily="49" charset="0"/>
            </a:endParaRPr>
          </a:p>
          <a:p>
            <a:pPr lvl="0">
              <a:lnSpc>
                <a:spcPct val="150000"/>
              </a:lnSpc>
            </a:pPr>
            <a:endParaRPr lang="zh-CN" altLang="en-US" sz="2000" dirty="0">
              <a:latin typeface="+mn-ea"/>
              <a:ea typeface="+mn-ea"/>
              <a:cs typeface="Courier New" panose="02070309020205020404" pitchFamily="49" charset="0"/>
            </a:endParaRPr>
          </a:p>
          <a:p>
            <a:pPr lvl="0">
              <a:lnSpc>
                <a:spcPct val="150000"/>
              </a:lnSpc>
            </a:pPr>
            <a:r>
              <a:rPr lang="zh-CN" altLang="zh-CN" sz="2000" dirty="0">
                <a:latin typeface="+mn-ea"/>
                <a:ea typeface="+mn-ea"/>
                <a:cs typeface="Courier New" panose="02070309020205020404" pitchFamily="49" charset="0"/>
              </a:rPr>
              <a:t>　　</a:t>
            </a:r>
            <a:endParaRPr lang="en-US" altLang="zh-CN" sz="2000" dirty="0">
              <a:latin typeface="+mn-ea"/>
              <a:ea typeface="+mn-ea"/>
              <a:sym typeface="+mn-ea"/>
            </a:endParaRPr>
          </a:p>
        </p:txBody>
      </p:sp>
      <p:pic>
        <p:nvPicPr>
          <p:cNvPr id="6" name="图片 5"/>
          <p:cNvPicPr>
            <a:picLocks noChangeAspect="1"/>
          </p:cNvPicPr>
          <p:nvPr/>
        </p:nvPicPr>
        <p:blipFill>
          <a:blip r:embed="rId2"/>
          <a:stretch>
            <a:fillRect/>
          </a:stretch>
        </p:blipFill>
        <p:spPr>
          <a:xfrm>
            <a:off x="2567385" y="2125754"/>
            <a:ext cx="6371429" cy="3695238"/>
          </a:xfrm>
          <a:prstGeom prst="rect">
            <a:avLst/>
          </a:prstGeom>
        </p:spPr>
      </p:pic>
      <p:cxnSp>
        <p:nvCxnSpPr>
          <p:cNvPr id="5" name="直线箭头连接符 4">
            <a:extLst>
              <a:ext uri="{FF2B5EF4-FFF2-40B4-BE49-F238E27FC236}">
                <a16:creationId xmlns:a16="http://schemas.microsoft.com/office/drawing/2014/main" id="{8A395D9E-1468-EA4D-844B-2E671C03E479}"/>
              </a:ext>
            </a:extLst>
          </p:cNvPr>
          <p:cNvCxnSpPr>
            <a:cxnSpLocks/>
            <a:stCxn id="7" idx="1"/>
          </p:cNvCxnSpPr>
          <p:nvPr/>
        </p:nvCxnSpPr>
        <p:spPr>
          <a:xfrm flipH="1">
            <a:off x="7846424" y="1708666"/>
            <a:ext cx="296090" cy="41708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文本框 6">
            <a:extLst>
              <a:ext uri="{FF2B5EF4-FFF2-40B4-BE49-F238E27FC236}">
                <a16:creationId xmlns:a16="http://schemas.microsoft.com/office/drawing/2014/main" id="{580E1DA2-1472-6644-817E-682E766AE243}"/>
              </a:ext>
            </a:extLst>
          </p:cNvPr>
          <p:cNvSpPr txBox="1"/>
          <p:nvPr/>
        </p:nvSpPr>
        <p:spPr>
          <a:xfrm>
            <a:off x="8142514" y="1524000"/>
            <a:ext cx="2262158" cy="369332"/>
          </a:xfrm>
          <a:prstGeom prst="rect">
            <a:avLst/>
          </a:prstGeom>
          <a:noFill/>
        </p:spPr>
        <p:txBody>
          <a:bodyPr wrap="none" rtlCol="0">
            <a:spAutoFit/>
          </a:bodyPr>
          <a:lstStyle/>
          <a:p>
            <a:r>
              <a:rPr kumimoji="1" lang="zh-CN" altLang="en-US" dirty="0"/>
              <a:t>泛型，对应的实体类</a:t>
            </a:r>
          </a:p>
        </p:txBody>
      </p:sp>
      <p:cxnSp>
        <p:nvCxnSpPr>
          <p:cNvPr id="9" name="直线箭头连接符 8">
            <a:extLst>
              <a:ext uri="{FF2B5EF4-FFF2-40B4-BE49-F238E27FC236}">
                <a16:creationId xmlns:a16="http://schemas.microsoft.com/office/drawing/2014/main" id="{036DBBDF-B22D-A541-A94E-AF6D6C3A3F1C}"/>
              </a:ext>
            </a:extLst>
          </p:cNvPr>
          <p:cNvCxnSpPr>
            <a:cxnSpLocks/>
          </p:cNvCxnSpPr>
          <p:nvPr/>
        </p:nvCxnSpPr>
        <p:spPr>
          <a:xfrm flipH="1" flipV="1">
            <a:off x="8142514" y="2358176"/>
            <a:ext cx="875210" cy="50490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文本框 10">
            <a:extLst>
              <a:ext uri="{FF2B5EF4-FFF2-40B4-BE49-F238E27FC236}">
                <a16:creationId xmlns:a16="http://schemas.microsoft.com/office/drawing/2014/main" id="{2E3D2CEA-700F-AB48-BD2F-897011B6A8F9}"/>
              </a:ext>
            </a:extLst>
          </p:cNvPr>
          <p:cNvSpPr txBox="1"/>
          <p:nvPr/>
        </p:nvSpPr>
        <p:spPr>
          <a:xfrm>
            <a:off x="9126583" y="2786743"/>
            <a:ext cx="1107996" cy="369332"/>
          </a:xfrm>
          <a:prstGeom prst="rect">
            <a:avLst/>
          </a:prstGeom>
          <a:noFill/>
        </p:spPr>
        <p:txBody>
          <a:bodyPr wrap="none" rtlCol="0">
            <a:spAutoFit/>
          </a:bodyPr>
          <a:lstStyle/>
          <a:p>
            <a:r>
              <a:rPr kumimoji="1" lang="zh-CN" altLang="en-US" dirty="0"/>
              <a:t>主键类型</a:t>
            </a:r>
          </a:p>
        </p:txBody>
      </p:sp>
    </p:spTree>
    <p:extLst>
      <p:ext uri="{BB962C8B-B14F-4D97-AF65-F5344CB8AC3E}">
        <p14:creationId xmlns:p14="http://schemas.microsoft.com/office/powerpoint/2010/main" val="185110064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0" kern="1800" dirty="0">
                <a:latin typeface="Times New Roman"/>
              </a:rPr>
              <a:t>10.2 Spring Data JPA</a:t>
            </a:r>
            <a:endParaRPr lang="zh-CN" altLang="en-US" b="0" kern="1800" dirty="0">
              <a:latin typeface="Times New Roman"/>
            </a:endParaRPr>
          </a:p>
        </p:txBody>
      </p:sp>
      <p:sp>
        <p:nvSpPr>
          <p:cNvPr id="3" name="文本框 2"/>
          <p:cNvSpPr txBox="1"/>
          <p:nvPr/>
        </p:nvSpPr>
        <p:spPr>
          <a:xfrm>
            <a:off x="250370" y="1223784"/>
            <a:ext cx="11551105" cy="2400657"/>
          </a:xfrm>
          <a:prstGeom prst="rect">
            <a:avLst/>
          </a:prstGeom>
          <a:noFill/>
        </p:spPr>
        <p:txBody>
          <a:bodyPr wrap="square" rtlCol="0">
            <a:spAutoFit/>
          </a:bodyPr>
          <a:lstStyle/>
          <a:p>
            <a:pPr marL="109855">
              <a:lnSpc>
                <a:spcPct val="150000"/>
              </a:lnSpc>
              <a:spcBef>
                <a:spcPts val="400"/>
              </a:spcBef>
              <a:buClr>
                <a:schemeClr val="accent1"/>
              </a:buClr>
              <a:buSzPct val="68000"/>
            </a:pPr>
            <a:r>
              <a:rPr lang="en-US" altLang="zh-CN" sz="2000" dirty="0"/>
              <a:t>10.2.3 Repository</a:t>
            </a:r>
            <a:r>
              <a:rPr lang="zh-CN" altLang="en-US" sz="2000" dirty="0"/>
              <a:t>与查询</a:t>
            </a:r>
          </a:p>
          <a:p>
            <a:pPr lvl="0">
              <a:lnSpc>
                <a:spcPct val="150000"/>
              </a:lnSpc>
            </a:pPr>
            <a:endParaRPr lang="en-US" altLang="zh-CN" sz="2000" dirty="0">
              <a:latin typeface="+mn-ea"/>
              <a:ea typeface="+mn-ea"/>
              <a:cs typeface="Courier New" panose="02070309020205020404" pitchFamily="49" charset="0"/>
            </a:endParaRPr>
          </a:p>
          <a:p>
            <a:pPr lvl="0">
              <a:lnSpc>
                <a:spcPct val="150000"/>
              </a:lnSpc>
            </a:pPr>
            <a:r>
              <a:rPr lang="zh-CN" altLang="en-US" sz="2000" dirty="0">
                <a:latin typeface="+mn-ea"/>
                <a:ea typeface="+mn-ea"/>
                <a:cs typeface="Courier New" panose="02070309020205020404" pitchFamily="49" charset="0"/>
              </a:rPr>
              <a:t>　　</a:t>
            </a:r>
            <a:endParaRPr lang="en-US" altLang="zh-CN" sz="2000" dirty="0">
              <a:latin typeface="+mn-ea"/>
              <a:ea typeface="+mn-ea"/>
              <a:cs typeface="Courier New" panose="02070309020205020404" pitchFamily="49" charset="0"/>
            </a:endParaRPr>
          </a:p>
          <a:p>
            <a:pPr lvl="0">
              <a:lnSpc>
                <a:spcPct val="150000"/>
              </a:lnSpc>
            </a:pPr>
            <a:endParaRPr lang="zh-CN" altLang="en-US" sz="2000" dirty="0">
              <a:latin typeface="+mn-ea"/>
              <a:ea typeface="+mn-ea"/>
              <a:cs typeface="Courier New" panose="02070309020205020404" pitchFamily="49" charset="0"/>
            </a:endParaRPr>
          </a:p>
          <a:p>
            <a:pPr lvl="0">
              <a:lnSpc>
                <a:spcPct val="150000"/>
              </a:lnSpc>
            </a:pPr>
            <a:r>
              <a:rPr lang="zh-CN" altLang="zh-CN" sz="2000" dirty="0">
                <a:latin typeface="+mn-ea"/>
                <a:ea typeface="+mn-ea"/>
                <a:cs typeface="Courier New" panose="02070309020205020404" pitchFamily="49" charset="0"/>
              </a:rPr>
              <a:t>　　</a:t>
            </a:r>
            <a:endParaRPr lang="en-US" altLang="zh-CN" sz="2000" dirty="0">
              <a:latin typeface="+mn-ea"/>
              <a:ea typeface="+mn-ea"/>
              <a:sym typeface="+mn-ea"/>
            </a:endParaRPr>
          </a:p>
        </p:txBody>
      </p:sp>
      <p:pic>
        <p:nvPicPr>
          <p:cNvPr id="4" name="图片 3"/>
          <p:cNvPicPr>
            <a:picLocks noChangeAspect="1"/>
          </p:cNvPicPr>
          <p:nvPr/>
        </p:nvPicPr>
        <p:blipFill>
          <a:blip r:embed="rId2"/>
          <a:stretch>
            <a:fillRect/>
          </a:stretch>
        </p:blipFill>
        <p:spPr>
          <a:xfrm>
            <a:off x="2738728" y="2624432"/>
            <a:ext cx="5519448" cy="2214593"/>
          </a:xfrm>
          <a:prstGeom prst="rect">
            <a:avLst/>
          </a:prstGeom>
        </p:spPr>
      </p:pic>
    </p:spTree>
    <p:extLst>
      <p:ext uri="{BB962C8B-B14F-4D97-AF65-F5344CB8AC3E}">
        <p14:creationId xmlns:p14="http://schemas.microsoft.com/office/powerpoint/2010/main" val="41905961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0" kern="1800" dirty="0">
                <a:latin typeface="Times New Roman"/>
              </a:rPr>
              <a:t>10.2 Spring Data JPA</a:t>
            </a:r>
            <a:endParaRPr lang="zh-CN" altLang="en-US" b="0" kern="1800" dirty="0">
              <a:latin typeface="Times New Roman"/>
            </a:endParaRPr>
          </a:p>
        </p:txBody>
      </p:sp>
      <p:sp>
        <p:nvSpPr>
          <p:cNvPr id="3" name="文本框 2"/>
          <p:cNvSpPr txBox="1"/>
          <p:nvPr/>
        </p:nvSpPr>
        <p:spPr>
          <a:xfrm>
            <a:off x="250370" y="1223784"/>
            <a:ext cx="11551105" cy="2400657"/>
          </a:xfrm>
          <a:prstGeom prst="rect">
            <a:avLst/>
          </a:prstGeom>
          <a:noFill/>
        </p:spPr>
        <p:txBody>
          <a:bodyPr wrap="square" rtlCol="0">
            <a:spAutoFit/>
          </a:bodyPr>
          <a:lstStyle/>
          <a:p>
            <a:pPr marL="109855">
              <a:lnSpc>
                <a:spcPct val="150000"/>
              </a:lnSpc>
              <a:spcBef>
                <a:spcPts val="400"/>
              </a:spcBef>
              <a:buClr>
                <a:schemeClr val="accent1"/>
              </a:buClr>
              <a:buSzPct val="68000"/>
            </a:pPr>
            <a:r>
              <a:rPr lang="en-US" altLang="zh-CN" sz="2000" dirty="0"/>
              <a:t>10.2.3 Repository</a:t>
            </a:r>
            <a:r>
              <a:rPr lang="zh-CN" altLang="en-US" sz="2000" dirty="0"/>
              <a:t>与查询</a:t>
            </a:r>
          </a:p>
          <a:p>
            <a:pPr lvl="0">
              <a:lnSpc>
                <a:spcPct val="150000"/>
              </a:lnSpc>
            </a:pPr>
            <a:endParaRPr lang="en-US" altLang="zh-CN" sz="2000" dirty="0">
              <a:latin typeface="+mn-ea"/>
              <a:ea typeface="+mn-ea"/>
              <a:cs typeface="Courier New" panose="02070309020205020404" pitchFamily="49" charset="0"/>
            </a:endParaRPr>
          </a:p>
          <a:p>
            <a:pPr lvl="0">
              <a:lnSpc>
                <a:spcPct val="150000"/>
              </a:lnSpc>
            </a:pPr>
            <a:r>
              <a:rPr lang="zh-CN" altLang="en-US" sz="2000" dirty="0">
                <a:latin typeface="+mn-ea"/>
                <a:ea typeface="+mn-ea"/>
                <a:cs typeface="Courier New" panose="02070309020205020404" pitchFamily="49" charset="0"/>
              </a:rPr>
              <a:t>　　</a:t>
            </a:r>
            <a:endParaRPr lang="en-US" altLang="zh-CN" sz="2000" dirty="0">
              <a:latin typeface="+mn-ea"/>
              <a:ea typeface="+mn-ea"/>
              <a:cs typeface="Courier New" panose="02070309020205020404" pitchFamily="49" charset="0"/>
            </a:endParaRPr>
          </a:p>
          <a:p>
            <a:pPr lvl="0">
              <a:lnSpc>
                <a:spcPct val="150000"/>
              </a:lnSpc>
            </a:pPr>
            <a:endParaRPr lang="zh-CN" altLang="en-US" sz="2000" dirty="0">
              <a:latin typeface="+mn-ea"/>
              <a:ea typeface="+mn-ea"/>
              <a:cs typeface="Courier New" panose="02070309020205020404" pitchFamily="49" charset="0"/>
            </a:endParaRPr>
          </a:p>
          <a:p>
            <a:pPr lvl="0">
              <a:lnSpc>
                <a:spcPct val="150000"/>
              </a:lnSpc>
            </a:pPr>
            <a:r>
              <a:rPr lang="zh-CN" altLang="zh-CN" sz="2000" dirty="0">
                <a:latin typeface="+mn-ea"/>
                <a:ea typeface="+mn-ea"/>
                <a:cs typeface="Courier New" panose="02070309020205020404" pitchFamily="49" charset="0"/>
              </a:rPr>
              <a:t>　　</a:t>
            </a:r>
            <a:endParaRPr lang="en-US" altLang="zh-CN" sz="2000" dirty="0">
              <a:latin typeface="+mn-ea"/>
              <a:ea typeface="+mn-ea"/>
              <a:sym typeface="+mn-ea"/>
            </a:endParaRPr>
          </a:p>
        </p:txBody>
      </p:sp>
      <p:pic>
        <p:nvPicPr>
          <p:cNvPr id="5" name="图片 4"/>
          <p:cNvPicPr>
            <a:picLocks noChangeAspect="1"/>
          </p:cNvPicPr>
          <p:nvPr/>
        </p:nvPicPr>
        <p:blipFill>
          <a:blip r:embed="rId2"/>
          <a:stretch>
            <a:fillRect/>
          </a:stretch>
        </p:blipFill>
        <p:spPr>
          <a:xfrm>
            <a:off x="1786412" y="2566987"/>
            <a:ext cx="8363812" cy="1804988"/>
          </a:xfrm>
          <a:prstGeom prst="rect">
            <a:avLst/>
          </a:prstGeom>
        </p:spPr>
      </p:pic>
    </p:spTree>
    <p:extLst>
      <p:ext uri="{BB962C8B-B14F-4D97-AF65-F5344CB8AC3E}">
        <p14:creationId xmlns:p14="http://schemas.microsoft.com/office/powerpoint/2010/main" val="51403765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0" kern="1800" dirty="0">
                <a:latin typeface="Times New Roman"/>
              </a:rPr>
              <a:t>10.2 Spring Data JPA</a:t>
            </a:r>
            <a:endParaRPr lang="zh-CN" altLang="en-US" b="0" kern="1800" dirty="0">
              <a:latin typeface="Times New Roman"/>
            </a:endParaRPr>
          </a:p>
        </p:txBody>
      </p:sp>
      <p:sp>
        <p:nvSpPr>
          <p:cNvPr id="3" name="文本框 2"/>
          <p:cNvSpPr txBox="1"/>
          <p:nvPr/>
        </p:nvSpPr>
        <p:spPr>
          <a:xfrm>
            <a:off x="250370" y="1223784"/>
            <a:ext cx="11551105" cy="2400657"/>
          </a:xfrm>
          <a:prstGeom prst="rect">
            <a:avLst/>
          </a:prstGeom>
          <a:noFill/>
        </p:spPr>
        <p:txBody>
          <a:bodyPr wrap="square" rtlCol="0">
            <a:spAutoFit/>
          </a:bodyPr>
          <a:lstStyle/>
          <a:p>
            <a:pPr marL="109855">
              <a:lnSpc>
                <a:spcPct val="150000"/>
              </a:lnSpc>
              <a:spcBef>
                <a:spcPts val="400"/>
              </a:spcBef>
              <a:buClr>
                <a:schemeClr val="accent1"/>
              </a:buClr>
              <a:buSzPct val="68000"/>
            </a:pPr>
            <a:r>
              <a:rPr lang="en-US" altLang="zh-CN" sz="2000" dirty="0"/>
              <a:t>10.2.3 Repository</a:t>
            </a:r>
            <a:r>
              <a:rPr lang="zh-CN" altLang="en-US" sz="2000" dirty="0"/>
              <a:t>与查询</a:t>
            </a:r>
          </a:p>
          <a:p>
            <a:pPr lvl="0">
              <a:lnSpc>
                <a:spcPct val="150000"/>
              </a:lnSpc>
            </a:pPr>
            <a:endParaRPr lang="en-US" altLang="zh-CN" sz="2000" dirty="0">
              <a:latin typeface="+mn-ea"/>
              <a:ea typeface="+mn-ea"/>
              <a:cs typeface="Courier New" panose="02070309020205020404" pitchFamily="49" charset="0"/>
            </a:endParaRPr>
          </a:p>
          <a:p>
            <a:pPr lvl="0">
              <a:lnSpc>
                <a:spcPct val="150000"/>
              </a:lnSpc>
            </a:pPr>
            <a:r>
              <a:rPr lang="zh-CN" altLang="en-US" sz="2000" dirty="0">
                <a:latin typeface="+mn-ea"/>
                <a:ea typeface="+mn-ea"/>
                <a:cs typeface="Courier New" panose="02070309020205020404" pitchFamily="49" charset="0"/>
              </a:rPr>
              <a:t>　　</a:t>
            </a:r>
            <a:endParaRPr lang="en-US" altLang="zh-CN" sz="2000" dirty="0">
              <a:latin typeface="+mn-ea"/>
              <a:ea typeface="+mn-ea"/>
              <a:cs typeface="Courier New" panose="02070309020205020404" pitchFamily="49" charset="0"/>
            </a:endParaRPr>
          </a:p>
          <a:p>
            <a:pPr lvl="0">
              <a:lnSpc>
                <a:spcPct val="150000"/>
              </a:lnSpc>
            </a:pPr>
            <a:endParaRPr lang="zh-CN" altLang="en-US" sz="2000" dirty="0">
              <a:latin typeface="+mn-ea"/>
              <a:ea typeface="+mn-ea"/>
              <a:cs typeface="Courier New" panose="02070309020205020404" pitchFamily="49" charset="0"/>
            </a:endParaRPr>
          </a:p>
          <a:p>
            <a:pPr lvl="0">
              <a:lnSpc>
                <a:spcPct val="150000"/>
              </a:lnSpc>
            </a:pPr>
            <a:r>
              <a:rPr lang="zh-CN" altLang="zh-CN" sz="2000" dirty="0">
                <a:latin typeface="+mn-ea"/>
                <a:ea typeface="+mn-ea"/>
                <a:cs typeface="Courier New" panose="02070309020205020404" pitchFamily="49" charset="0"/>
              </a:rPr>
              <a:t>　　</a:t>
            </a:r>
            <a:endParaRPr lang="en-US" altLang="zh-CN" sz="2000" dirty="0">
              <a:latin typeface="+mn-ea"/>
              <a:ea typeface="+mn-ea"/>
              <a:sym typeface="+mn-ea"/>
            </a:endParaRPr>
          </a:p>
        </p:txBody>
      </p:sp>
      <p:pic>
        <p:nvPicPr>
          <p:cNvPr id="4" name="图片 3"/>
          <p:cNvPicPr>
            <a:picLocks noChangeAspect="1"/>
          </p:cNvPicPr>
          <p:nvPr/>
        </p:nvPicPr>
        <p:blipFill>
          <a:blip r:embed="rId2"/>
          <a:stretch>
            <a:fillRect/>
          </a:stretch>
        </p:blipFill>
        <p:spPr>
          <a:xfrm>
            <a:off x="1448250" y="1800470"/>
            <a:ext cx="8424412" cy="4573888"/>
          </a:xfrm>
          <a:prstGeom prst="rect">
            <a:avLst/>
          </a:prstGeom>
        </p:spPr>
      </p:pic>
    </p:spTree>
    <p:extLst>
      <p:ext uri="{BB962C8B-B14F-4D97-AF65-F5344CB8AC3E}">
        <p14:creationId xmlns:p14="http://schemas.microsoft.com/office/powerpoint/2010/main" val="29209532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0" kern="1800" dirty="0">
                <a:latin typeface="Times New Roman"/>
              </a:rPr>
              <a:t>10.1 Spring Data</a:t>
            </a:r>
            <a:r>
              <a:rPr lang="zh-CN" altLang="en-US" b="0" kern="1800" dirty="0">
                <a:latin typeface="Times New Roman"/>
              </a:rPr>
              <a:t>概述</a:t>
            </a:r>
          </a:p>
        </p:txBody>
      </p:sp>
      <p:sp>
        <p:nvSpPr>
          <p:cNvPr id="3" name="文本框 2"/>
          <p:cNvSpPr txBox="1"/>
          <p:nvPr/>
        </p:nvSpPr>
        <p:spPr>
          <a:xfrm>
            <a:off x="250370" y="1223784"/>
            <a:ext cx="11551105" cy="3010440"/>
          </a:xfrm>
          <a:prstGeom prst="rect">
            <a:avLst/>
          </a:prstGeom>
          <a:noFill/>
        </p:spPr>
        <p:txBody>
          <a:bodyPr wrap="square" rtlCol="0">
            <a:spAutoFit/>
          </a:bodyPr>
          <a:lstStyle/>
          <a:p>
            <a:pPr marL="109855">
              <a:lnSpc>
                <a:spcPct val="150000"/>
              </a:lnSpc>
              <a:spcBef>
                <a:spcPts val="400"/>
              </a:spcBef>
              <a:buClr>
                <a:schemeClr val="accent1"/>
              </a:buClr>
              <a:buSzPct val="68000"/>
            </a:pPr>
            <a:r>
              <a:rPr lang="en-US" altLang="zh-CN" sz="2000" dirty="0"/>
              <a:t>10.1.1  JDBC</a:t>
            </a:r>
            <a:r>
              <a:rPr lang="zh-CN" altLang="en-US" sz="2000" dirty="0"/>
              <a:t>编程与</a:t>
            </a:r>
            <a:r>
              <a:rPr lang="en-US" altLang="zh-CN" sz="2000" dirty="0"/>
              <a:t>ORM</a:t>
            </a:r>
          </a:p>
          <a:p>
            <a:pPr marL="822960" lvl="1" indent="-255905">
              <a:lnSpc>
                <a:spcPct val="150000"/>
              </a:lnSpc>
              <a:spcBef>
                <a:spcPts val="400"/>
              </a:spcBef>
              <a:buClr>
                <a:schemeClr val="accent1"/>
              </a:buClr>
              <a:buSzPct val="68000"/>
              <a:buFont typeface="Wingdings 3"/>
              <a:buChar char=""/>
            </a:pPr>
            <a:r>
              <a:rPr lang="en-US" altLang="zh-CN" sz="2000" dirty="0">
                <a:sym typeface="+mn-ea"/>
              </a:rPr>
              <a:t>JDBC</a:t>
            </a:r>
            <a:r>
              <a:rPr lang="zh-CN" altLang="en-US" sz="2000" dirty="0">
                <a:sym typeface="+mn-ea"/>
              </a:rPr>
              <a:t>：</a:t>
            </a:r>
            <a:r>
              <a:rPr lang="en-US" altLang="zh-CN" sz="2000" dirty="0"/>
              <a:t>Java Database Connectivity</a:t>
            </a:r>
            <a:r>
              <a:rPr lang="zh-CN" altLang="en-US" sz="2000" dirty="0"/>
              <a:t>，</a:t>
            </a:r>
            <a:r>
              <a:rPr lang="en-US" altLang="zh-CN" sz="2000" dirty="0"/>
              <a:t> </a:t>
            </a:r>
            <a:r>
              <a:rPr lang="zh-CN" altLang="en-US" sz="2000" dirty="0"/>
              <a:t>简称</a:t>
            </a:r>
            <a:r>
              <a:rPr lang="en-US" altLang="zh-CN" sz="2000" dirty="0"/>
              <a:t>JDBC</a:t>
            </a:r>
            <a:r>
              <a:rPr lang="zh-CN" altLang="en-US" sz="2000" dirty="0"/>
              <a:t>，</a:t>
            </a:r>
            <a:r>
              <a:rPr lang="en-US" altLang="zh-CN" sz="2000" dirty="0"/>
              <a:t> Java</a:t>
            </a:r>
            <a:r>
              <a:rPr lang="zh-CN" altLang="en-US" sz="2000" dirty="0"/>
              <a:t>数据库连接是</a:t>
            </a:r>
            <a:r>
              <a:rPr lang="en-US" altLang="zh-CN" sz="2000" dirty="0"/>
              <a:t>Java</a:t>
            </a:r>
            <a:r>
              <a:rPr lang="zh-CN" altLang="en-US" sz="2000" dirty="0"/>
              <a:t>语言中用来规范客户端程序如何来访问数据库的应用程序接口，提供了诸如查询和更新数据库中数据的方法</a:t>
            </a:r>
            <a:endParaRPr lang="en-US" altLang="zh-CN" sz="2000" dirty="0">
              <a:sym typeface="+mn-ea"/>
            </a:endParaRPr>
          </a:p>
          <a:p>
            <a:pPr marL="109855">
              <a:lnSpc>
                <a:spcPct val="150000"/>
              </a:lnSpc>
              <a:spcBef>
                <a:spcPts val="400"/>
              </a:spcBef>
              <a:buClr>
                <a:schemeClr val="accent1"/>
              </a:buClr>
              <a:buSzPct val="68000"/>
            </a:pPr>
            <a:endParaRPr lang="en-US" altLang="zh-CN" sz="2000" dirty="0"/>
          </a:p>
          <a:p>
            <a:pPr marL="109855">
              <a:lnSpc>
                <a:spcPct val="150000"/>
              </a:lnSpc>
              <a:spcBef>
                <a:spcPts val="400"/>
              </a:spcBef>
              <a:buClr>
                <a:schemeClr val="accent1"/>
              </a:buClr>
              <a:buSzPct val="68000"/>
            </a:pPr>
            <a:endParaRPr lang="en-US" altLang="zh-CN" sz="2000" dirty="0"/>
          </a:p>
          <a:p>
            <a:pPr marL="109855">
              <a:lnSpc>
                <a:spcPct val="150000"/>
              </a:lnSpc>
              <a:spcBef>
                <a:spcPts val="400"/>
              </a:spcBef>
              <a:buClr>
                <a:schemeClr val="accent1"/>
              </a:buClr>
              <a:buSzPct val="68000"/>
            </a:pPr>
            <a:endParaRPr lang="en-US" altLang="zh-CN" sz="2000" dirty="0">
              <a:sym typeface="+mn-ea"/>
            </a:endParaRPr>
          </a:p>
        </p:txBody>
      </p:sp>
      <p:pic>
        <p:nvPicPr>
          <p:cNvPr id="7170" name="Picture 2" descr="See the source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55461" y="2975933"/>
            <a:ext cx="5581378" cy="3192191"/>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p:cNvSpPr txBox="1"/>
          <p:nvPr/>
        </p:nvSpPr>
        <p:spPr>
          <a:xfrm>
            <a:off x="1514337" y="3028803"/>
            <a:ext cx="2577950" cy="3139321"/>
          </a:xfrm>
          <a:prstGeom prst="rect">
            <a:avLst/>
          </a:prstGeom>
          <a:noFill/>
        </p:spPr>
        <p:txBody>
          <a:bodyPr wrap="none" rtlCol="0">
            <a:spAutoFit/>
          </a:bodyPr>
          <a:lstStyle/>
          <a:p>
            <a:pPr>
              <a:lnSpc>
                <a:spcPct val="150000"/>
              </a:lnSpc>
            </a:pPr>
            <a:r>
              <a:rPr lang="en-US" altLang="zh-CN" sz="2000" dirty="0">
                <a:latin typeface="+mn-ea"/>
                <a:ea typeface="+mn-ea"/>
              </a:rPr>
              <a:t>JDBC</a:t>
            </a:r>
            <a:r>
              <a:rPr lang="zh-CN" altLang="en-US" sz="2000" dirty="0">
                <a:latin typeface="+mn-ea"/>
                <a:ea typeface="+mn-ea"/>
              </a:rPr>
              <a:t>编程的五个步骤</a:t>
            </a:r>
            <a:endParaRPr lang="en-US" altLang="zh-CN" sz="2000" dirty="0">
              <a:latin typeface="+mn-ea"/>
              <a:ea typeface="+mn-ea"/>
            </a:endParaRPr>
          </a:p>
          <a:p>
            <a:pPr>
              <a:lnSpc>
                <a:spcPct val="150000"/>
              </a:lnSpc>
            </a:pPr>
            <a:r>
              <a:rPr lang="en-US" altLang="zh-CN" sz="2000" dirty="0">
                <a:latin typeface="+mn-ea"/>
                <a:ea typeface="+mn-ea"/>
              </a:rPr>
              <a:t>1. </a:t>
            </a:r>
            <a:r>
              <a:rPr lang="zh-CN" altLang="en-US" sz="2000" dirty="0">
                <a:latin typeface="+mn-ea"/>
                <a:ea typeface="+mn-ea"/>
              </a:rPr>
              <a:t>装载驱动程序</a:t>
            </a:r>
          </a:p>
          <a:p>
            <a:pPr>
              <a:lnSpc>
                <a:spcPct val="150000"/>
              </a:lnSpc>
            </a:pPr>
            <a:r>
              <a:rPr lang="en-US" altLang="zh-CN" sz="2000" dirty="0">
                <a:latin typeface="+mn-ea"/>
                <a:ea typeface="+mn-ea"/>
              </a:rPr>
              <a:t>2. </a:t>
            </a:r>
            <a:r>
              <a:rPr lang="zh-CN" altLang="en-US" sz="2000" dirty="0">
                <a:latin typeface="+mn-ea"/>
                <a:ea typeface="+mn-ea"/>
              </a:rPr>
              <a:t>建立数据库连接</a:t>
            </a:r>
          </a:p>
          <a:p>
            <a:pPr>
              <a:lnSpc>
                <a:spcPct val="150000"/>
              </a:lnSpc>
            </a:pPr>
            <a:r>
              <a:rPr lang="en-US" altLang="zh-CN" sz="2000" dirty="0">
                <a:latin typeface="+mn-ea"/>
                <a:ea typeface="+mn-ea"/>
              </a:rPr>
              <a:t>3. </a:t>
            </a:r>
            <a:r>
              <a:rPr lang="zh-CN" altLang="en-US" sz="2000" dirty="0">
                <a:latin typeface="+mn-ea"/>
                <a:ea typeface="+mn-ea"/>
              </a:rPr>
              <a:t>执行</a:t>
            </a:r>
            <a:r>
              <a:rPr lang="en-US" altLang="zh-CN" sz="2000" dirty="0">
                <a:latin typeface="+mn-ea"/>
                <a:ea typeface="+mn-ea"/>
              </a:rPr>
              <a:t>SQL</a:t>
            </a:r>
            <a:r>
              <a:rPr lang="zh-CN" altLang="en-US" sz="2000" dirty="0">
                <a:latin typeface="+mn-ea"/>
                <a:ea typeface="+mn-ea"/>
              </a:rPr>
              <a:t>语句</a:t>
            </a:r>
          </a:p>
          <a:p>
            <a:pPr>
              <a:lnSpc>
                <a:spcPct val="150000"/>
              </a:lnSpc>
            </a:pPr>
            <a:r>
              <a:rPr lang="en-US" altLang="zh-CN" sz="2000" dirty="0">
                <a:latin typeface="+mn-ea"/>
                <a:ea typeface="+mn-ea"/>
              </a:rPr>
              <a:t>4. </a:t>
            </a:r>
            <a:r>
              <a:rPr lang="zh-CN" altLang="en-US" sz="2000" dirty="0">
                <a:latin typeface="+mn-ea"/>
                <a:ea typeface="+mn-ea"/>
              </a:rPr>
              <a:t>处理结果集</a:t>
            </a:r>
          </a:p>
          <a:p>
            <a:pPr>
              <a:lnSpc>
                <a:spcPct val="150000"/>
              </a:lnSpc>
            </a:pPr>
            <a:r>
              <a:rPr lang="en-US" altLang="zh-CN" sz="2000" dirty="0">
                <a:latin typeface="+mn-ea"/>
                <a:ea typeface="+mn-ea"/>
              </a:rPr>
              <a:t>5. </a:t>
            </a:r>
            <a:r>
              <a:rPr lang="zh-CN" altLang="en-US" sz="2000" dirty="0">
                <a:latin typeface="+mn-ea"/>
                <a:ea typeface="+mn-ea"/>
              </a:rPr>
              <a:t>关闭数据库</a:t>
            </a:r>
          </a:p>
          <a:p>
            <a:endParaRPr lang="zh-CN" altLang="en-US" dirty="0"/>
          </a:p>
        </p:txBody>
      </p:sp>
    </p:spTree>
    <p:extLst>
      <p:ext uri="{BB962C8B-B14F-4D97-AF65-F5344CB8AC3E}">
        <p14:creationId xmlns:p14="http://schemas.microsoft.com/office/powerpoint/2010/main" val="21412055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0" kern="1800" dirty="0">
                <a:latin typeface="Times New Roman"/>
              </a:rPr>
              <a:t>10.2 Spring Data JPA</a:t>
            </a:r>
            <a:endParaRPr lang="zh-CN" altLang="en-US" b="0" kern="1800" dirty="0">
              <a:latin typeface="Times New Roman"/>
            </a:endParaRPr>
          </a:p>
        </p:txBody>
      </p:sp>
      <p:sp>
        <p:nvSpPr>
          <p:cNvPr id="3" name="文本框 2"/>
          <p:cNvSpPr txBox="1"/>
          <p:nvPr/>
        </p:nvSpPr>
        <p:spPr>
          <a:xfrm>
            <a:off x="250370" y="1223784"/>
            <a:ext cx="11551105" cy="2400657"/>
          </a:xfrm>
          <a:prstGeom prst="rect">
            <a:avLst/>
          </a:prstGeom>
          <a:noFill/>
        </p:spPr>
        <p:txBody>
          <a:bodyPr wrap="square" rtlCol="0">
            <a:spAutoFit/>
          </a:bodyPr>
          <a:lstStyle/>
          <a:p>
            <a:pPr marL="109855">
              <a:lnSpc>
                <a:spcPct val="150000"/>
              </a:lnSpc>
              <a:spcBef>
                <a:spcPts val="400"/>
              </a:spcBef>
              <a:buClr>
                <a:schemeClr val="accent1"/>
              </a:buClr>
              <a:buSzPct val="68000"/>
            </a:pPr>
            <a:r>
              <a:rPr lang="en-US" altLang="zh-CN" sz="2000" dirty="0"/>
              <a:t>10.2.3 Repository</a:t>
            </a:r>
            <a:r>
              <a:rPr lang="zh-CN" altLang="en-US" sz="2000" dirty="0"/>
              <a:t>与查询</a:t>
            </a:r>
          </a:p>
          <a:p>
            <a:pPr lvl="0">
              <a:lnSpc>
                <a:spcPct val="150000"/>
              </a:lnSpc>
            </a:pPr>
            <a:endParaRPr lang="en-US" altLang="zh-CN" sz="2000" dirty="0">
              <a:latin typeface="+mn-ea"/>
              <a:ea typeface="+mn-ea"/>
              <a:cs typeface="Courier New" panose="02070309020205020404" pitchFamily="49" charset="0"/>
            </a:endParaRPr>
          </a:p>
          <a:p>
            <a:pPr lvl="0">
              <a:lnSpc>
                <a:spcPct val="150000"/>
              </a:lnSpc>
            </a:pPr>
            <a:r>
              <a:rPr lang="zh-CN" altLang="en-US" sz="2000" dirty="0">
                <a:latin typeface="+mn-ea"/>
                <a:ea typeface="+mn-ea"/>
                <a:cs typeface="Courier New" panose="02070309020205020404" pitchFamily="49" charset="0"/>
              </a:rPr>
              <a:t>　　</a:t>
            </a:r>
            <a:endParaRPr lang="en-US" altLang="zh-CN" sz="2000" dirty="0">
              <a:latin typeface="+mn-ea"/>
              <a:ea typeface="+mn-ea"/>
              <a:cs typeface="Courier New" panose="02070309020205020404" pitchFamily="49" charset="0"/>
            </a:endParaRPr>
          </a:p>
          <a:p>
            <a:pPr lvl="0">
              <a:lnSpc>
                <a:spcPct val="150000"/>
              </a:lnSpc>
            </a:pPr>
            <a:endParaRPr lang="zh-CN" altLang="en-US" sz="2000" dirty="0">
              <a:latin typeface="+mn-ea"/>
              <a:ea typeface="+mn-ea"/>
              <a:cs typeface="Courier New" panose="02070309020205020404" pitchFamily="49" charset="0"/>
            </a:endParaRPr>
          </a:p>
          <a:p>
            <a:pPr lvl="0">
              <a:lnSpc>
                <a:spcPct val="150000"/>
              </a:lnSpc>
            </a:pPr>
            <a:r>
              <a:rPr lang="zh-CN" altLang="zh-CN" sz="2000" dirty="0">
                <a:latin typeface="+mn-ea"/>
                <a:ea typeface="+mn-ea"/>
                <a:cs typeface="Courier New" panose="02070309020205020404" pitchFamily="49" charset="0"/>
              </a:rPr>
              <a:t>　　</a:t>
            </a:r>
            <a:endParaRPr lang="en-US" altLang="zh-CN" sz="2000" dirty="0">
              <a:latin typeface="+mn-ea"/>
              <a:ea typeface="+mn-ea"/>
              <a:sym typeface="+mn-ea"/>
            </a:endParaRPr>
          </a:p>
        </p:txBody>
      </p:sp>
      <p:pic>
        <p:nvPicPr>
          <p:cNvPr id="5" name="图片 4"/>
          <p:cNvPicPr>
            <a:picLocks noChangeAspect="1"/>
          </p:cNvPicPr>
          <p:nvPr/>
        </p:nvPicPr>
        <p:blipFill>
          <a:blip r:embed="rId2"/>
          <a:stretch>
            <a:fillRect/>
          </a:stretch>
        </p:blipFill>
        <p:spPr>
          <a:xfrm>
            <a:off x="2272080" y="2125754"/>
            <a:ext cx="5876190" cy="2200000"/>
          </a:xfrm>
          <a:prstGeom prst="rect">
            <a:avLst/>
          </a:prstGeom>
        </p:spPr>
      </p:pic>
    </p:spTree>
    <p:extLst>
      <p:ext uri="{BB962C8B-B14F-4D97-AF65-F5344CB8AC3E}">
        <p14:creationId xmlns:p14="http://schemas.microsoft.com/office/powerpoint/2010/main" val="10583623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0" kern="1800" dirty="0">
                <a:latin typeface="Times New Roman"/>
              </a:rPr>
              <a:t>10.2 Spring Data JPA</a:t>
            </a:r>
            <a:endParaRPr lang="zh-CN" altLang="en-US" b="0" kern="1800" dirty="0">
              <a:latin typeface="Times New Roman"/>
            </a:endParaRPr>
          </a:p>
        </p:txBody>
      </p:sp>
      <p:sp>
        <p:nvSpPr>
          <p:cNvPr id="3" name="文本框 2"/>
          <p:cNvSpPr txBox="1"/>
          <p:nvPr/>
        </p:nvSpPr>
        <p:spPr>
          <a:xfrm>
            <a:off x="250370" y="1223784"/>
            <a:ext cx="11551105" cy="2400657"/>
          </a:xfrm>
          <a:prstGeom prst="rect">
            <a:avLst/>
          </a:prstGeom>
          <a:noFill/>
        </p:spPr>
        <p:txBody>
          <a:bodyPr wrap="square" rtlCol="0">
            <a:spAutoFit/>
          </a:bodyPr>
          <a:lstStyle/>
          <a:p>
            <a:pPr marL="109855">
              <a:lnSpc>
                <a:spcPct val="150000"/>
              </a:lnSpc>
              <a:spcBef>
                <a:spcPts val="400"/>
              </a:spcBef>
              <a:buClr>
                <a:schemeClr val="accent1"/>
              </a:buClr>
              <a:buSzPct val="68000"/>
            </a:pPr>
            <a:r>
              <a:rPr lang="en-US" altLang="zh-CN" sz="2000" dirty="0"/>
              <a:t>10.2.3 Repository</a:t>
            </a:r>
            <a:r>
              <a:rPr lang="zh-CN" altLang="en-US" sz="2000" dirty="0"/>
              <a:t>与查询</a:t>
            </a:r>
          </a:p>
          <a:p>
            <a:pPr lvl="0">
              <a:lnSpc>
                <a:spcPct val="150000"/>
              </a:lnSpc>
            </a:pPr>
            <a:endParaRPr lang="en-US" altLang="zh-CN" sz="2000" dirty="0">
              <a:latin typeface="+mn-ea"/>
              <a:ea typeface="+mn-ea"/>
              <a:cs typeface="Courier New" panose="02070309020205020404" pitchFamily="49" charset="0"/>
            </a:endParaRPr>
          </a:p>
          <a:p>
            <a:pPr lvl="0">
              <a:lnSpc>
                <a:spcPct val="150000"/>
              </a:lnSpc>
            </a:pPr>
            <a:r>
              <a:rPr lang="zh-CN" altLang="en-US" sz="2000" dirty="0">
                <a:latin typeface="+mn-ea"/>
                <a:ea typeface="+mn-ea"/>
                <a:cs typeface="Courier New" panose="02070309020205020404" pitchFamily="49" charset="0"/>
              </a:rPr>
              <a:t>　　</a:t>
            </a:r>
            <a:endParaRPr lang="en-US" altLang="zh-CN" sz="2000" dirty="0">
              <a:latin typeface="+mn-ea"/>
              <a:ea typeface="+mn-ea"/>
              <a:cs typeface="Courier New" panose="02070309020205020404" pitchFamily="49" charset="0"/>
            </a:endParaRPr>
          </a:p>
          <a:p>
            <a:pPr lvl="0">
              <a:lnSpc>
                <a:spcPct val="150000"/>
              </a:lnSpc>
            </a:pPr>
            <a:endParaRPr lang="zh-CN" altLang="en-US" sz="2000" dirty="0">
              <a:latin typeface="+mn-ea"/>
              <a:ea typeface="+mn-ea"/>
              <a:cs typeface="Courier New" panose="02070309020205020404" pitchFamily="49" charset="0"/>
            </a:endParaRPr>
          </a:p>
          <a:p>
            <a:pPr lvl="0">
              <a:lnSpc>
                <a:spcPct val="150000"/>
              </a:lnSpc>
            </a:pPr>
            <a:r>
              <a:rPr lang="zh-CN" altLang="zh-CN" sz="2000" dirty="0">
                <a:latin typeface="+mn-ea"/>
                <a:ea typeface="+mn-ea"/>
                <a:cs typeface="Courier New" panose="02070309020205020404" pitchFamily="49" charset="0"/>
              </a:rPr>
              <a:t>　　</a:t>
            </a:r>
            <a:endParaRPr lang="en-US" altLang="zh-CN" sz="2000" dirty="0">
              <a:latin typeface="+mn-ea"/>
              <a:ea typeface="+mn-ea"/>
              <a:sym typeface="+mn-ea"/>
            </a:endParaRPr>
          </a:p>
        </p:txBody>
      </p:sp>
      <p:pic>
        <p:nvPicPr>
          <p:cNvPr id="4" name="图片 3"/>
          <p:cNvPicPr>
            <a:picLocks noChangeAspect="1"/>
          </p:cNvPicPr>
          <p:nvPr/>
        </p:nvPicPr>
        <p:blipFill>
          <a:blip r:embed="rId2"/>
          <a:stretch>
            <a:fillRect/>
          </a:stretch>
        </p:blipFill>
        <p:spPr>
          <a:xfrm>
            <a:off x="2364017" y="3338232"/>
            <a:ext cx="7323809" cy="1600000"/>
          </a:xfrm>
          <a:prstGeom prst="rect">
            <a:avLst/>
          </a:prstGeom>
        </p:spPr>
      </p:pic>
      <p:sp>
        <p:nvSpPr>
          <p:cNvPr id="6" name="文本框 5"/>
          <p:cNvSpPr txBox="1"/>
          <p:nvPr/>
        </p:nvSpPr>
        <p:spPr>
          <a:xfrm>
            <a:off x="1152524" y="1885621"/>
            <a:ext cx="9048750" cy="963277"/>
          </a:xfrm>
          <a:prstGeom prst="rect">
            <a:avLst/>
          </a:prstGeom>
          <a:noFill/>
        </p:spPr>
        <p:txBody>
          <a:bodyPr wrap="square" rtlCol="0">
            <a:spAutoFit/>
          </a:bodyPr>
          <a:lstStyle/>
          <a:p>
            <a:pPr>
              <a:lnSpc>
                <a:spcPct val="150000"/>
              </a:lnSpc>
            </a:pPr>
            <a:r>
              <a:rPr lang="en-US" altLang="zh-CN" sz="2000" dirty="0">
                <a:latin typeface="+mn-ea"/>
                <a:ea typeface="+mn-ea"/>
              </a:rPr>
              <a:t>Spring Data JPA</a:t>
            </a:r>
            <a:r>
              <a:rPr lang="zh-CN" altLang="en-US" sz="2000" dirty="0">
                <a:latin typeface="+mn-ea"/>
                <a:ea typeface="+mn-ea"/>
              </a:rPr>
              <a:t>支持通过定义在</a:t>
            </a:r>
            <a:r>
              <a:rPr lang="en-US" altLang="zh-CN" sz="2000" dirty="0">
                <a:latin typeface="+mn-ea"/>
                <a:ea typeface="+mn-ea"/>
              </a:rPr>
              <a:t>Repository</a:t>
            </a:r>
            <a:r>
              <a:rPr lang="zh-CN" altLang="en-US" sz="2000" dirty="0">
                <a:latin typeface="+mn-ea"/>
                <a:ea typeface="+mn-ea"/>
              </a:rPr>
              <a:t>接口中的方法名来定义查询，而方法名是根据实体类的</a:t>
            </a:r>
            <a:r>
              <a:rPr lang="zh-CN" altLang="en-US" sz="2000" dirty="0">
                <a:solidFill>
                  <a:srgbClr val="FF0000"/>
                </a:solidFill>
                <a:latin typeface="+mn-ea"/>
                <a:ea typeface="+mn-ea"/>
              </a:rPr>
              <a:t>属性名</a:t>
            </a:r>
            <a:r>
              <a:rPr lang="zh-CN" altLang="en-US" sz="2000" dirty="0">
                <a:latin typeface="+mn-ea"/>
                <a:ea typeface="+mn-ea"/>
              </a:rPr>
              <a:t>来确定的。</a:t>
            </a:r>
            <a:endParaRPr lang="zh-CN" altLang="en-US" sz="1600" dirty="0">
              <a:latin typeface="+mn-ea"/>
              <a:ea typeface="+mn-ea"/>
            </a:endParaRPr>
          </a:p>
        </p:txBody>
      </p:sp>
    </p:spTree>
    <p:extLst>
      <p:ext uri="{BB962C8B-B14F-4D97-AF65-F5344CB8AC3E}">
        <p14:creationId xmlns:p14="http://schemas.microsoft.com/office/powerpoint/2010/main" val="279941539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0" kern="1800" dirty="0">
                <a:latin typeface="Times New Roman"/>
              </a:rPr>
              <a:t>10.2 Spring Data JPA</a:t>
            </a:r>
            <a:endParaRPr lang="zh-CN" altLang="en-US" b="0" kern="1800" dirty="0">
              <a:latin typeface="Times New Roman"/>
            </a:endParaRPr>
          </a:p>
        </p:txBody>
      </p:sp>
      <p:graphicFrame>
        <p:nvGraphicFramePr>
          <p:cNvPr id="4" name="表格 3"/>
          <p:cNvGraphicFramePr>
            <a:graphicFrameLocks noGrp="1"/>
          </p:cNvGraphicFramePr>
          <p:nvPr>
            <p:extLst>
              <p:ext uri="{D42A27DB-BD31-4B8C-83A1-F6EECF244321}">
                <p14:modId xmlns:p14="http://schemas.microsoft.com/office/powerpoint/2010/main" val="704144181"/>
              </p:ext>
            </p:extLst>
          </p:nvPr>
        </p:nvGraphicFramePr>
        <p:xfrm>
          <a:off x="250371" y="1223784"/>
          <a:ext cx="11693979" cy="4957604"/>
        </p:xfrm>
        <a:graphic>
          <a:graphicData uri="http://schemas.openxmlformats.org/drawingml/2006/table">
            <a:tbl>
              <a:tblPr/>
              <a:tblGrid>
                <a:gridCol w="2511355">
                  <a:extLst>
                    <a:ext uri="{9D8B030D-6E8A-4147-A177-3AD203B41FA5}">
                      <a16:colId xmlns:a16="http://schemas.microsoft.com/office/drawing/2014/main" val="1374436893"/>
                    </a:ext>
                  </a:extLst>
                </a:gridCol>
                <a:gridCol w="3791474">
                  <a:extLst>
                    <a:ext uri="{9D8B030D-6E8A-4147-A177-3AD203B41FA5}">
                      <a16:colId xmlns:a16="http://schemas.microsoft.com/office/drawing/2014/main" val="1850163418"/>
                    </a:ext>
                  </a:extLst>
                </a:gridCol>
                <a:gridCol w="5391150">
                  <a:extLst>
                    <a:ext uri="{9D8B030D-6E8A-4147-A177-3AD203B41FA5}">
                      <a16:colId xmlns:a16="http://schemas.microsoft.com/office/drawing/2014/main" val="2072463797"/>
                    </a:ext>
                  </a:extLst>
                </a:gridCol>
              </a:tblGrid>
              <a:tr h="348381">
                <a:tc>
                  <a:txBody>
                    <a:bodyPr/>
                    <a:lstStyle/>
                    <a:p>
                      <a:pPr algn="l" rtl="0" fontAlgn="t">
                        <a:lnSpc>
                          <a:spcPct val="125000"/>
                        </a:lnSpc>
                      </a:pPr>
                      <a:r>
                        <a:rPr lang="en-US" sz="2000" b="1">
                          <a:solidFill>
                            <a:srgbClr val="000000"/>
                          </a:solidFill>
                          <a:effectLst/>
                          <a:latin typeface="+mn-ea"/>
                          <a:ea typeface="+mn-ea"/>
                        </a:rPr>
                        <a:t>Keyword</a:t>
                      </a:r>
                    </a:p>
                  </a:txBody>
                  <a:tcPr marL="30009" marR="30009" marT="15005" marB="15005">
                    <a:lnL w="9525" cap="flat" cmpd="sng" algn="ctr">
                      <a:solidFill>
                        <a:srgbClr val="CACACA"/>
                      </a:solidFill>
                      <a:prstDash val="solid"/>
                      <a:round/>
                      <a:headEnd type="none" w="med" len="med"/>
                      <a:tailEnd type="none" w="med" len="med"/>
                    </a:lnL>
                    <a:lnR w="9525" cap="flat" cmpd="sng" algn="ctr">
                      <a:solidFill>
                        <a:srgbClr val="CACACA"/>
                      </a:solidFill>
                      <a:prstDash val="solid"/>
                      <a:round/>
                      <a:headEnd type="none" w="med" len="med"/>
                      <a:tailEnd type="none" w="med" len="med"/>
                    </a:lnR>
                    <a:lnT w="9525" cap="flat" cmpd="sng" algn="ctr">
                      <a:solidFill>
                        <a:srgbClr val="CACACA"/>
                      </a:solidFill>
                      <a:prstDash val="solid"/>
                      <a:round/>
                      <a:headEnd type="none" w="med" len="med"/>
                      <a:tailEnd type="none" w="med" len="med"/>
                    </a:lnT>
                    <a:lnB w="9525" cap="flat" cmpd="sng" algn="ctr">
                      <a:solidFill>
                        <a:srgbClr val="CACACA"/>
                      </a:solidFill>
                      <a:prstDash val="solid"/>
                      <a:round/>
                      <a:headEnd type="none" w="med" len="med"/>
                      <a:tailEnd type="none" w="med" len="med"/>
                    </a:lnB>
                    <a:solidFill>
                      <a:srgbClr val="FFFFFF"/>
                    </a:solidFill>
                  </a:tcPr>
                </a:tc>
                <a:tc>
                  <a:txBody>
                    <a:bodyPr/>
                    <a:lstStyle/>
                    <a:p>
                      <a:pPr algn="l" rtl="0" fontAlgn="t">
                        <a:lnSpc>
                          <a:spcPct val="125000"/>
                        </a:lnSpc>
                      </a:pPr>
                      <a:r>
                        <a:rPr lang="en-US" sz="2000" b="1">
                          <a:solidFill>
                            <a:srgbClr val="000000"/>
                          </a:solidFill>
                          <a:effectLst/>
                          <a:latin typeface="+mn-ea"/>
                          <a:ea typeface="+mn-ea"/>
                        </a:rPr>
                        <a:t>Sample</a:t>
                      </a:r>
                    </a:p>
                  </a:txBody>
                  <a:tcPr marL="30009" marR="30009" marT="15005" marB="15005">
                    <a:lnL w="9525" cap="flat" cmpd="sng" algn="ctr">
                      <a:solidFill>
                        <a:srgbClr val="CACACA"/>
                      </a:solidFill>
                      <a:prstDash val="solid"/>
                      <a:round/>
                      <a:headEnd type="none" w="med" len="med"/>
                      <a:tailEnd type="none" w="med" len="med"/>
                    </a:lnL>
                    <a:lnR w="9525" cap="flat" cmpd="sng" algn="ctr">
                      <a:solidFill>
                        <a:srgbClr val="CACACA"/>
                      </a:solidFill>
                      <a:prstDash val="solid"/>
                      <a:round/>
                      <a:headEnd type="none" w="med" len="med"/>
                      <a:tailEnd type="none" w="med" len="med"/>
                    </a:lnR>
                    <a:lnT w="9525" cap="flat" cmpd="sng" algn="ctr">
                      <a:solidFill>
                        <a:srgbClr val="CACACA"/>
                      </a:solidFill>
                      <a:prstDash val="solid"/>
                      <a:round/>
                      <a:headEnd type="none" w="med" len="med"/>
                      <a:tailEnd type="none" w="med" len="med"/>
                    </a:lnT>
                    <a:lnB w="9525" cap="flat" cmpd="sng" algn="ctr">
                      <a:solidFill>
                        <a:srgbClr val="CACACA"/>
                      </a:solidFill>
                      <a:prstDash val="solid"/>
                      <a:round/>
                      <a:headEnd type="none" w="med" len="med"/>
                      <a:tailEnd type="none" w="med" len="med"/>
                    </a:lnB>
                    <a:solidFill>
                      <a:srgbClr val="FFFFFF"/>
                    </a:solidFill>
                  </a:tcPr>
                </a:tc>
                <a:tc>
                  <a:txBody>
                    <a:bodyPr/>
                    <a:lstStyle/>
                    <a:p>
                      <a:pPr algn="l" rtl="0" fontAlgn="t">
                        <a:lnSpc>
                          <a:spcPct val="125000"/>
                        </a:lnSpc>
                      </a:pPr>
                      <a:r>
                        <a:rPr lang="en-US" sz="2000" b="1" dirty="0">
                          <a:solidFill>
                            <a:srgbClr val="000000"/>
                          </a:solidFill>
                          <a:effectLst/>
                          <a:latin typeface="+mn-ea"/>
                          <a:ea typeface="+mn-ea"/>
                        </a:rPr>
                        <a:t>JPQL snippet</a:t>
                      </a:r>
                    </a:p>
                  </a:txBody>
                  <a:tcPr marL="30009" marR="30009" marT="15005" marB="15005">
                    <a:lnL w="9525" cap="flat" cmpd="sng" algn="ctr">
                      <a:solidFill>
                        <a:srgbClr val="CACACA"/>
                      </a:solidFill>
                      <a:prstDash val="solid"/>
                      <a:round/>
                      <a:headEnd type="none" w="med" len="med"/>
                      <a:tailEnd type="none" w="med" len="med"/>
                    </a:lnL>
                    <a:lnR w="9525" cap="flat" cmpd="sng" algn="ctr">
                      <a:solidFill>
                        <a:srgbClr val="CACACA"/>
                      </a:solidFill>
                      <a:prstDash val="solid"/>
                      <a:round/>
                      <a:headEnd type="none" w="med" len="med"/>
                      <a:tailEnd type="none" w="med" len="med"/>
                    </a:lnR>
                    <a:lnT w="9525" cap="flat" cmpd="sng" algn="ctr">
                      <a:solidFill>
                        <a:srgbClr val="CACACA"/>
                      </a:solidFill>
                      <a:prstDash val="solid"/>
                      <a:round/>
                      <a:headEnd type="none" w="med" len="med"/>
                      <a:tailEnd type="none" w="med" len="med"/>
                    </a:lnT>
                    <a:lnB w="9525" cap="flat" cmpd="sng" algn="ctr">
                      <a:solidFill>
                        <a:srgbClr val="CACACA"/>
                      </a:solidFill>
                      <a:prstDash val="solid"/>
                      <a:round/>
                      <a:headEnd type="none" w="med" len="med"/>
                      <a:tailEnd type="none" w="med" len="med"/>
                    </a:lnB>
                    <a:solidFill>
                      <a:srgbClr val="FFFFFF"/>
                    </a:solidFill>
                  </a:tcPr>
                </a:tc>
                <a:extLst>
                  <a:ext uri="{0D108BD9-81ED-4DB2-BD59-A6C34878D82A}">
                    <a16:rowId xmlns:a16="http://schemas.microsoft.com/office/drawing/2014/main" val="1961406"/>
                  </a:ext>
                </a:extLst>
              </a:tr>
              <a:tr h="351885">
                <a:tc>
                  <a:txBody>
                    <a:bodyPr/>
                    <a:lstStyle/>
                    <a:p>
                      <a:pPr algn="l" rtl="0" fontAlgn="t">
                        <a:lnSpc>
                          <a:spcPct val="125000"/>
                        </a:lnSpc>
                      </a:pPr>
                      <a:r>
                        <a:rPr lang="en-US" sz="2000" b="0" dirty="0">
                          <a:solidFill>
                            <a:srgbClr val="000000"/>
                          </a:solidFill>
                          <a:effectLst/>
                          <a:latin typeface="+mn-ea"/>
                          <a:ea typeface="+mn-ea"/>
                        </a:rPr>
                        <a:t>And</a:t>
                      </a:r>
                    </a:p>
                  </a:txBody>
                  <a:tcPr marL="30009" marR="30009" marT="15005" marB="15005">
                    <a:lnL w="9525" cap="flat" cmpd="sng" algn="ctr">
                      <a:solidFill>
                        <a:srgbClr val="CACACA"/>
                      </a:solidFill>
                      <a:prstDash val="solid"/>
                      <a:round/>
                      <a:headEnd type="none" w="med" len="med"/>
                      <a:tailEnd type="none" w="med" len="med"/>
                    </a:lnL>
                    <a:lnR w="9525" cap="flat" cmpd="sng" algn="ctr">
                      <a:solidFill>
                        <a:srgbClr val="CACACA"/>
                      </a:solidFill>
                      <a:prstDash val="solid"/>
                      <a:round/>
                      <a:headEnd type="none" w="med" len="med"/>
                      <a:tailEnd type="none" w="med" len="med"/>
                    </a:lnR>
                    <a:lnT w="9525" cap="flat" cmpd="sng" algn="ctr">
                      <a:solidFill>
                        <a:srgbClr val="CACACA"/>
                      </a:solidFill>
                      <a:prstDash val="solid"/>
                      <a:round/>
                      <a:headEnd type="none" w="med" len="med"/>
                      <a:tailEnd type="none" w="med" len="med"/>
                    </a:lnT>
                    <a:lnB w="9525" cap="flat" cmpd="sng" algn="ctr">
                      <a:solidFill>
                        <a:srgbClr val="CACACA"/>
                      </a:solidFill>
                      <a:prstDash val="solid"/>
                      <a:round/>
                      <a:headEnd type="none" w="med" len="med"/>
                      <a:tailEnd type="none" w="med" len="med"/>
                    </a:lnB>
                    <a:solidFill>
                      <a:srgbClr val="FFFFFF"/>
                    </a:solidFill>
                  </a:tcPr>
                </a:tc>
                <a:tc>
                  <a:txBody>
                    <a:bodyPr/>
                    <a:lstStyle/>
                    <a:p>
                      <a:pPr algn="l" rtl="0" fontAlgn="t">
                        <a:lnSpc>
                          <a:spcPct val="125000"/>
                        </a:lnSpc>
                      </a:pPr>
                      <a:r>
                        <a:rPr lang="en-US" sz="2000" b="0">
                          <a:solidFill>
                            <a:srgbClr val="000000"/>
                          </a:solidFill>
                          <a:effectLst/>
                          <a:latin typeface="+mn-ea"/>
                          <a:ea typeface="+mn-ea"/>
                        </a:rPr>
                        <a:t>findByLastnameAndFirstname</a:t>
                      </a:r>
                    </a:p>
                  </a:txBody>
                  <a:tcPr marL="30009" marR="30009" marT="15005" marB="15005">
                    <a:lnL w="9525" cap="flat" cmpd="sng" algn="ctr">
                      <a:solidFill>
                        <a:srgbClr val="CACACA"/>
                      </a:solidFill>
                      <a:prstDash val="solid"/>
                      <a:round/>
                      <a:headEnd type="none" w="med" len="med"/>
                      <a:tailEnd type="none" w="med" len="med"/>
                    </a:lnL>
                    <a:lnR w="9525" cap="flat" cmpd="sng" algn="ctr">
                      <a:solidFill>
                        <a:srgbClr val="CACACA"/>
                      </a:solidFill>
                      <a:prstDash val="solid"/>
                      <a:round/>
                      <a:headEnd type="none" w="med" len="med"/>
                      <a:tailEnd type="none" w="med" len="med"/>
                    </a:lnR>
                    <a:lnT w="9525" cap="flat" cmpd="sng" algn="ctr">
                      <a:solidFill>
                        <a:srgbClr val="CACACA"/>
                      </a:solidFill>
                      <a:prstDash val="solid"/>
                      <a:round/>
                      <a:headEnd type="none" w="med" len="med"/>
                      <a:tailEnd type="none" w="med" len="med"/>
                    </a:lnT>
                    <a:lnB w="9525" cap="flat" cmpd="sng" algn="ctr">
                      <a:solidFill>
                        <a:srgbClr val="CACACA"/>
                      </a:solidFill>
                      <a:prstDash val="solid"/>
                      <a:round/>
                      <a:headEnd type="none" w="med" len="med"/>
                      <a:tailEnd type="none" w="med" len="med"/>
                    </a:lnB>
                    <a:solidFill>
                      <a:srgbClr val="FFFFFF"/>
                    </a:solidFill>
                  </a:tcPr>
                </a:tc>
                <a:tc>
                  <a:txBody>
                    <a:bodyPr/>
                    <a:lstStyle/>
                    <a:p>
                      <a:pPr algn="l" rtl="0" fontAlgn="t">
                        <a:lnSpc>
                          <a:spcPct val="125000"/>
                        </a:lnSpc>
                      </a:pPr>
                      <a:r>
                        <a:rPr lang="en-US" sz="2000" b="0" dirty="0">
                          <a:solidFill>
                            <a:srgbClr val="000000"/>
                          </a:solidFill>
                          <a:effectLst/>
                          <a:latin typeface="+mn-ea"/>
                          <a:ea typeface="+mn-ea"/>
                        </a:rPr>
                        <a:t>… where </a:t>
                      </a:r>
                      <a:r>
                        <a:rPr lang="en-US" sz="2000" b="0" dirty="0" err="1">
                          <a:solidFill>
                            <a:srgbClr val="000000"/>
                          </a:solidFill>
                          <a:effectLst/>
                          <a:latin typeface="+mn-ea"/>
                          <a:ea typeface="+mn-ea"/>
                        </a:rPr>
                        <a:t>x.lastname</a:t>
                      </a:r>
                      <a:r>
                        <a:rPr lang="en-US" sz="2000" b="0" dirty="0">
                          <a:solidFill>
                            <a:srgbClr val="000000"/>
                          </a:solidFill>
                          <a:effectLst/>
                          <a:latin typeface="+mn-ea"/>
                          <a:ea typeface="+mn-ea"/>
                        </a:rPr>
                        <a:t> = ?1 and </a:t>
                      </a:r>
                      <a:r>
                        <a:rPr lang="en-US" sz="2000" b="0" dirty="0" err="1">
                          <a:solidFill>
                            <a:srgbClr val="000000"/>
                          </a:solidFill>
                          <a:effectLst/>
                          <a:latin typeface="+mn-ea"/>
                          <a:ea typeface="+mn-ea"/>
                        </a:rPr>
                        <a:t>x.firstname</a:t>
                      </a:r>
                      <a:r>
                        <a:rPr lang="en-US" sz="2000" b="0" dirty="0">
                          <a:solidFill>
                            <a:srgbClr val="000000"/>
                          </a:solidFill>
                          <a:effectLst/>
                          <a:latin typeface="+mn-ea"/>
                          <a:ea typeface="+mn-ea"/>
                        </a:rPr>
                        <a:t> = ?2</a:t>
                      </a:r>
                    </a:p>
                  </a:txBody>
                  <a:tcPr marL="30009" marR="30009" marT="15005" marB="15005">
                    <a:lnL w="9525" cap="flat" cmpd="sng" algn="ctr">
                      <a:solidFill>
                        <a:srgbClr val="CACACA"/>
                      </a:solidFill>
                      <a:prstDash val="solid"/>
                      <a:round/>
                      <a:headEnd type="none" w="med" len="med"/>
                      <a:tailEnd type="none" w="med" len="med"/>
                    </a:lnL>
                    <a:lnR w="9525" cap="flat" cmpd="sng" algn="ctr">
                      <a:solidFill>
                        <a:srgbClr val="CACACA"/>
                      </a:solidFill>
                      <a:prstDash val="solid"/>
                      <a:round/>
                      <a:headEnd type="none" w="med" len="med"/>
                      <a:tailEnd type="none" w="med" len="med"/>
                    </a:lnR>
                    <a:lnT w="9525" cap="flat" cmpd="sng" algn="ctr">
                      <a:solidFill>
                        <a:srgbClr val="CACACA"/>
                      </a:solidFill>
                      <a:prstDash val="solid"/>
                      <a:round/>
                      <a:headEnd type="none" w="med" len="med"/>
                      <a:tailEnd type="none" w="med" len="med"/>
                    </a:lnT>
                    <a:lnB w="9525" cap="flat" cmpd="sng" algn="ctr">
                      <a:solidFill>
                        <a:srgbClr val="CACACA"/>
                      </a:solidFill>
                      <a:prstDash val="solid"/>
                      <a:round/>
                      <a:headEnd type="none" w="med" len="med"/>
                      <a:tailEnd type="none" w="med" len="med"/>
                    </a:lnB>
                    <a:solidFill>
                      <a:srgbClr val="FFFFFF"/>
                    </a:solidFill>
                  </a:tcPr>
                </a:tc>
                <a:extLst>
                  <a:ext uri="{0D108BD9-81ED-4DB2-BD59-A6C34878D82A}">
                    <a16:rowId xmlns:a16="http://schemas.microsoft.com/office/drawing/2014/main" val="3136423235"/>
                  </a:ext>
                </a:extLst>
              </a:tr>
              <a:tr h="419100">
                <a:tc>
                  <a:txBody>
                    <a:bodyPr/>
                    <a:lstStyle/>
                    <a:p>
                      <a:pPr algn="l" rtl="0" fontAlgn="t">
                        <a:lnSpc>
                          <a:spcPct val="125000"/>
                        </a:lnSpc>
                      </a:pPr>
                      <a:r>
                        <a:rPr lang="en-US" sz="2000" b="0">
                          <a:solidFill>
                            <a:srgbClr val="000000"/>
                          </a:solidFill>
                          <a:effectLst/>
                          <a:latin typeface="+mn-ea"/>
                          <a:ea typeface="+mn-ea"/>
                        </a:rPr>
                        <a:t>Or</a:t>
                      </a:r>
                    </a:p>
                  </a:txBody>
                  <a:tcPr marL="30009" marR="30009" marT="15005" marB="15005">
                    <a:lnL w="9525" cap="flat" cmpd="sng" algn="ctr">
                      <a:solidFill>
                        <a:srgbClr val="CACACA"/>
                      </a:solidFill>
                      <a:prstDash val="solid"/>
                      <a:round/>
                      <a:headEnd type="none" w="med" len="med"/>
                      <a:tailEnd type="none" w="med" len="med"/>
                    </a:lnL>
                    <a:lnR w="9525" cap="flat" cmpd="sng" algn="ctr">
                      <a:solidFill>
                        <a:srgbClr val="CACACA"/>
                      </a:solidFill>
                      <a:prstDash val="solid"/>
                      <a:round/>
                      <a:headEnd type="none" w="med" len="med"/>
                      <a:tailEnd type="none" w="med" len="med"/>
                    </a:lnR>
                    <a:lnT w="9525" cap="flat" cmpd="sng" algn="ctr">
                      <a:solidFill>
                        <a:srgbClr val="CACACA"/>
                      </a:solidFill>
                      <a:prstDash val="solid"/>
                      <a:round/>
                      <a:headEnd type="none" w="med" len="med"/>
                      <a:tailEnd type="none" w="med" len="med"/>
                    </a:lnT>
                    <a:lnB w="9525" cap="flat" cmpd="sng" algn="ctr">
                      <a:solidFill>
                        <a:srgbClr val="CACACA"/>
                      </a:solidFill>
                      <a:prstDash val="solid"/>
                      <a:round/>
                      <a:headEnd type="none" w="med" len="med"/>
                      <a:tailEnd type="none" w="med" len="med"/>
                    </a:lnB>
                    <a:solidFill>
                      <a:srgbClr val="FFFFFF"/>
                    </a:solidFill>
                  </a:tcPr>
                </a:tc>
                <a:tc>
                  <a:txBody>
                    <a:bodyPr/>
                    <a:lstStyle/>
                    <a:p>
                      <a:pPr algn="l" rtl="0" fontAlgn="t">
                        <a:lnSpc>
                          <a:spcPct val="125000"/>
                        </a:lnSpc>
                      </a:pPr>
                      <a:r>
                        <a:rPr lang="en-US" sz="2000" b="0">
                          <a:solidFill>
                            <a:srgbClr val="000000"/>
                          </a:solidFill>
                          <a:effectLst/>
                          <a:latin typeface="+mn-ea"/>
                          <a:ea typeface="+mn-ea"/>
                        </a:rPr>
                        <a:t>findByLastnameOrFirstname</a:t>
                      </a:r>
                    </a:p>
                  </a:txBody>
                  <a:tcPr marL="30009" marR="30009" marT="15005" marB="15005">
                    <a:lnL w="9525" cap="flat" cmpd="sng" algn="ctr">
                      <a:solidFill>
                        <a:srgbClr val="CACACA"/>
                      </a:solidFill>
                      <a:prstDash val="solid"/>
                      <a:round/>
                      <a:headEnd type="none" w="med" len="med"/>
                      <a:tailEnd type="none" w="med" len="med"/>
                    </a:lnL>
                    <a:lnR w="9525" cap="flat" cmpd="sng" algn="ctr">
                      <a:solidFill>
                        <a:srgbClr val="CACACA"/>
                      </a:solidFill>
                      <a:prstDash val="solid"/>
                      <a:round/>
                      <a:headEnd type="none" w="med" len="med"/>
                      <a:tailEnd type="none" w="med" len="med"/>
                    </a:lnR>
                    <a:lnT w="9525" cap="flat" cmpd="sng" algn="ctr">
                      <a:solidFill>
                        <a:srgbClr val="CACACA"/>
                      </a:solidFill>
                      <a:prstDash val="solid"/>
                      <a:round/>
                      <a:headEnd type="none" w="med" len="med"/>
                      <a:tailEnd type="none" w="med" len="med"/>
                    </a:lnT>
                    <a:lnB w="9525" cap="flat" cmpd="sng" algn="ctr">
                      <a:solidFill>
                        <a:srgbClr val="CACACA"/>
                      </a:solidFill>
                      <a:prstDash val="solid"/>
                      <a:round/>
                      <a:headEnd type="none" w="med" len="med"/>
                      <a:tailEnd type="none" w="med" len="med"/>
                    </a:lnB>
                    <a:solidFill>
                      <a:srgbClr val="FFFFFF"/>
                    </a:solidFill>
                  </a:tcPr>
                </a:tc>
                <a:tc>
                  <a:txBody>
                    <a:bodyPr/>
                    <a:lstStyle/>
                    <a:p>
                      <a:pPr algn="l" rtl="0" fontAlgn="t">
                        <a:lnSpc>
                          <a:spcPct val="125000"/>
                        </a:lnSpc>
                      </a:pPr>
                      <a:r>
                        <a:rPr lang="en-US" sz="2000" b="0" dirty="0">
                          <a:solidFill>
                            <a:srgbClr val="000000"/>
                          </a:solidFill>
                          <a:effectLst/>
                          <a:latin typeface="+mn-ea"/>
                          <a:ea typeface="+mn-ea"/>
                        </a:rPr>
                        <a:t>… where </a:t>
                      </a:r>
                      <a:r>
                        <a:rPr lang="en-US" sz="2000" b="0" dirty="0" err="1">
                          <a:solidFill>
                            <a:srgbClr val="000000"/>
                          </a:solidFill>
                          <a:effectLst/>
                          <a:latin typeface="+mn-ea"/>
                          <a:ea typeface="+mn-ea"/>
                        </a:rPr>
                        <a:t>x.lastname</a:t>
                      </a:r>
                      <a:r>
                        <a:rPr lang="en-US" sz="2000" b="0" dirty="0">
                          <a:solidFill>
                            <a:srgbClr val="000000"/>
                          </a:solidFill>
                          <a:effectLst/>
                          <a:latin typeface="+mn-ea"/>
                          <a:ea typeface="+mn-ea"/>
                        </a:rPr>
                        <a:t> = ?1 or </a:t>
                      </a:r>
                      <a:r>
                        <a:rPr lang="en-US" sz="2000" b="0" dirty="0" err="1">
                          <a:solidFill>
                            <a:srgbClr val="000000"/>
                          </a:solidFill>
                          <a:effectLst/>
                          <a:latin typeface="+mn-ea"/>
                          <a:ea typeface="+mn-ea"/>
                        </a:rPr>
                        <a:t>x.firstname</a:t>
                      </a:r>
                      <a:r>
                        <a:rPr lang="en-US" sz="2000" b="0" dirty="0">
                          <a:solidFill>
                            <a:srgbClr val="000000"/>
                          </a:solidFill>
                          <a:effectLst/>
                          <a:latin typeface="+mn-ea"/>
                          <a:ea typeface="+mn-ea"/>
                        </a:rPr>
                        <a:t> = ?2</a:t>
                      </a:r>
                    </a:p>
                  </a:txBody>
                  <a:tcPr marL="30009" marR="30009" marT="15005" marB="15005">
                    <a:lnL w="9525" cap="flat" cmpd="sng" algn="ctr">
                      <a:solidFill>
                        <a:srgbClr val="CACACA"/>
                      </a:solidFill>
                      <a:prstDash val="solid"/>
                      <a:round/>
                      <a:headEnd type="none" w="med" len="med"/>
                      <a:tailEnd type="none" w="med" len="med"/>
                    </a:lnL>
                    <a:lnR w="9525" cap="flat" cmpd="sng" algn="ctr">
                      <a:solidFill>
                        <a:srgbClr val="CACACA"/>
                      </a:solidFill>
                      <a:prstDash val="solid"/>
                      <a:round/>
                      <a:headEnd type="none" w="med" len="med"/>
                      <a:tailEnd type="none" w="med" len="med"/>
                    </a:lnR>
                    <a:lnT w="9525" cap="flat" cmpd="sng" algn="ctr">
                      <a:solidFill>
                        <a:srgbClr val="CACACA"/>
                      </a:solidFill>
                      <a:prstDash val="solid"/>
                      <a:round/>
                      <a:headEnd type="none" w="med" len="med"/>
                      <a:tailEnd type="none" w="med" len="med"/>
                    </a:lnT>
                    <a:lnB w="9525" cap="flat" cmpd="sng" algn="ctr">
                      <a:solidFill>
                        <a:srgbClr val="CACACA"/>
                      </a:solidFill>
                      <a:prstDash val="solid"/>
                      <a:round/>
                      <a:headEnd type="none" w="med" len="med"/>
                      <a:tailEnd type="none" w="med" len="med"/>
                    </a:lnB>
                    <a:solidFill>
                      <a:srgbClr val="FFFFFF"/>
                    </a:solidFill>
                  </a:tcPr>
                </a:tc>
                <a:extLst>
                  <a:ext uri="{0D108BD9-81ED-4DB2-BD59-A6C34878D82A}">
                    <a16:rowId xmlns:a16="http://schemas.microsoft.com/office/drawing/2014/main" val="416405767"/>
                  </a:ext>
                </a:extLst>
              </a:tr>
              <a:tr h="665536">
                <a:tc>
                  <a:txBody>
                    <a:bodyPr/>
                    <a:lstStyle/>
                    <a:p>
                      <a:pPr algn="l" rtl="0" fontAlgn="t">
                        <a:lnSpc>
                          <a:spcPct val="125000"/>
                        </a:lnSpc>
                      </a:pPr>
                      <a:r>
                        <a:rPr lang="en-US" sz="2000" b="0">
                          <a:solidFill>
                            <a:srgbClr val="000000"/>
                          </a:solidFill>
                          <a:effectLst/>
                          <a:latin typeface="+mn-ea"/>
                          <a:ea typeface="+mn-ea"/>
                        </a:rPr>
                        <a:t>Is, Equals</a:t>
                      </a:r>
                    </a:p>
                  </a:txBody>
                  <a:tcPr marL="30009" marR="30009" marT="15005" marB="15005">
                    <a:lnL w="9525" cap="flat" cmpd="sng" algn="ctr">
                      <a:solidFill>
                        <a:srgbClr val="CACACA"/>
                      </a:solidFill>
                      <a:prstDash val="solid"/>
                      <a:round/>
                      <a:headEnd type="none" w="med" len="med"/>
                      <a:tailEnd type="none" w="med" len="med"/>
                    </a:lnL>
                    <a:lnR w="9525" cap="flat" cmpd="sng" algn="ctr">
                      <a:solidFill>
                        <a:srgbClr val="CACACA"/>
                      </a:solidFill>
                      <a:prstDash val="solid"/>
                      <a:round/>
                      <a:headEnd type="none" w="med" len="med"/>
                      <a:tailEnd type="none" w="med" len="med"/>
                    </a:lnR>
                    <a:lnT w="9525" cap="flat" cmpd="sng" algn="ctr">
                      <a:solidFill>
                        <a:srgbClr val="CACACA"/>
                      </a:solidFill>
                      <a:prstDash val="solid"/>
                      <a:round/>
                      <a:headEnd type="none" w="med" len="med"/>
                      <a:tailEnd type="none" w="med" len="med"/>
                    </a:lnT>
                    <a:lnB w="9525" cap="flat" cmpd="sng" algn="ctr">
                      <a:solidFill>
                        <a:srgbClr val="CACACA"/>
                      </a:solidFill>
                      <a:prstDash val="solid"/>
                      <a:round/>
                      <a:headEnd type="none" w="med" len="med"/>
                      <a:tailEnd type="none" w="med" len="med"/>
                    </a:lnB>
                    <a:solidFill>
                      <a:srgbClr val="FFFFFF"/>
                    </a:solidFill>
                  </a:tcPr>
                </a:tc>
                <a:tc>
                  <a:txBody>
                    <a:bodyPr/>
                    <a:lstStyle/>
                    <a:p>
                      <a:pPr algn="l" rtl="0" fontAlgn="t">
                        <a:lnSpc>
                          <a:spcPct val="125000"/>
                        </a:lnSpc>
                      </a:pPr>
                      <a:r>
                        <a:rPr lang="en-US" sz="2000" b="0">
                          <a:solidFill>
                            <a:srgbClr val="000000"/>
                          </a:solidFill>
                          <a:effectLst/>
                          <a:latin typeface="+mn-ea"/>
                          <a:ea typeface="+mn-ea"/>
                        </a:rPr>
                        <a:t>findByFirstname,findByFirstnameIs,findByFirstnameEquals</a:t>
                      </a:r>
                    </a:p>
                  </a:txBody>
                  <a:tcPr marL="30009" marR="30009" marT="15005" marB="15005">
                    <a:lnL w="9525" cap="flat" cmpd="sng" algn="ctr">
                      <a:solidFill>
                        <a:srgbClr val="CACACA"/>
                      </a:solidFill>
                      <a:prstDash val="solid"/>
                      <a:round/>
                      <a:headEnd type="none" w="med" len="med"/>
                      <a:tailEnd type="none" w="med" len="med"/>
                    </a:lnL>
                    <a:lnR w="9525" cap="flat" cmpd="sng" algn="ctr">
                      <a:solidFill>
                        <a:srgbClr val="CACACA"/>
                      </a:solidFill>
                      <a:prstDash val="solid"/>
                      <a:round/>
                      <a:headEnd type="none" w="med" len="med"/>
                      <a:tailEnd type="none" w="med" len="med"/>
                    </a:lnR>
                    <a:lnT w="9525" cap="flat" cmpd="sng" algn="ctr">
                      <a:solidFill>
                        <a:srgbClr val="CACACA"/>
                      </a:solidFill>
                      <a:prstDash val="solid"/>
                      <a:round/>
                      <a:headEnd type="none" w="med" len="med"/>
                      <a:tailEnd type="none" w="med" len="med"/>
                    </a:lnT>
                    <a:lnB w="9525" cap="flat" cmpd="sng" algn="ctr">
                      <a:solidFill>
                        <a:srgbClr val="CACACA"/>
                      </a:solidFill>
                      <a:prstDash val="solid"/>
                      <a:round/>
                      <a:headEnd type="none" w="med" len="med"/>
                      <a:tailEnd type="none" w="med" len="med"/>
                    </a:lnB>
                    <a:solidFill>
                      <a:srgbClr val="FFFFFF"/>
                    </a:solidFill>
                  </a:tcPr>
                </a:tc>
                <a:tc>
                  <a:txBody>
                    <a:bodyPr/>
                    <a:lstStyle/>
                    <a:p>
                      <a:pPr algn="l" rtl="0" fontAlgn="t">
                        <a:lnSpc>
                          <a:spcPct val="125000"/>
                        </a:lnSpc>
                      </a:pPr>
                      <a:r>
                        <a:rPr lang="en-US" sz="2000" b="0" dirty="0">
                          <a:solidFill>
                            <a:srgbClr val="000000"/>
                          </a:solidFill>
                          <a:effectLst/>
                          <a:latin typeface="+mn-ea"/>
                          <a:ea typeface="+mn-ea"/>
                        </a:rPr>
                        <a:t>… where </a:t>
                      </a:r>
                      <a:r>
                        <a:rPr lang="en-US" sz="2000" b="0" dirty="0" err="1">
                          <a:solidFill>
                            <a:srgbClr val="000000"/>
                          </a:solidFill>
                          <a:effectLst/>
                          <a:latin typeface="+mn-ea"/>
                          <a:ea typeface="+mn-ea"/>
                        </a:rPr>
                        <a:t>x.firstname</a:t>
                      </a:r>
                      <a:r>
                        <a:rPr lang="en-US" sz="2000" b="0" dirty="0">
                          <a:solidFill>
                            <a:srgbClr val="000000"/>
                          </a:solidFill>
                          <a:effectLst/>
                          <a:latin typeface="+mn-ea"/>
                          <a:ea typeface="+mn-ea"/>
                        </a:rPr>
                        <a:t> = ?1</a:t>
                      </a:r>
                    </a:p>
                  </a:txBody>
                  <a:tcPr marL="30009" marR="30009" marT="15005" marB="15005">
                    <a:lnL w="9525" cap="flat" cmpd="sng" algn="ctr">
                      <a:solidFill>
                        <a:srgbClr val="CACACA"/>
                      </a:solidFill>
                      <a:prstDash val="solid"/>
                      <a:round/>
                      <a:headEnd type="none" w="med" len="med"/>
                      <a:tailEnd type="none" w="med" len="med"/>
                    </a:lnL>
                    <a:lnR w="9525" cap="flat" cmpd="sng" algn="ctr">
                      <a:solidFill>
                        <a:srgbClr val="CACACA"/>
                      </a:solidFill>
                      <a:prstDash val="solid"/>
                      <a:round/>
                      <a:headEnd type="none" w="med" len="med"/>
                      <a:tailEnd type="none" w="med" len="med"/>
                    </a:lnR>
                    <a:lnT w="9525" cap="flat" cmpd="sng" algn="ctr">
                      <a:solidFill>
                        <a:srgbClr val="CACACA"/>
                      </a:solidFill>
                      <a:prstDash val="solid"/>
                      <a:round/>
                      <a:headEnd type="none" w="med" len="med"/>
                      <a:tailEnd type="none" w="med" len="med"/>
                    </a:lnT>
                    <a:lnB w="9525" cap="flat" cmpd="sng" algn="ctr">
                      <a:solidFill>
                        <a:srgbClr val="CACACA"/>
                      </a:solidFill>
                      <a:prstDash val="solid"/>
                      <a:round/>
                      <a:headEnd type="none" w="med" len="med"/>
                      <a:tailEnd type="none" w="med" len="med"/>
                    </a:lnB>
                    <a:solidFill>
                      <a:srgbClr val="FFFFFF"/>
                    </a:solidFill>
                  </a:tcPr>
                </a:tc>
                <a:extLst>
                  <a:ext uri="{0D108BD9-81ED-4DB2-BD59-A6C34878D82A}">
                    <a16:rowId xmlns:a16="http://schemas.microsoft.com/office/drawing/2014/main" val="4005753834"/>
                  </a:ext>
                </a:extLst>
              </a:tr>
              <a:tr h="458414">
                <a:tc>
                  <a:txBody>
                    <a:bodyPr/>
                    <a:lstStyle/>
                    <a:p>
                      <a:pPr algn="l" rtl="0" fontAlgn="t">
                        <a:lnSpc>
                          <a:spcPct val="125000"/>
                        </a:lnSpc>
                      </a:pPr>
                      <a:r>
                        <a:rPr lang="en-US" sz="2000" b="0">
                          <a:solidFill>
                            <a:srgbClr val="000000"/>
                          </a:solidFill>
                          <a:effectLst/>
                          <a:latin typeface="+mn-ea"/>
                          <a:ea typeface="+mn-ea"/>
                        </a:rPr>
                        <a:t>Between</a:t>
                      </a:r>
                    </a:p>
                  </a:txBody>
                  <a:tcPr marL="30009" marR="30009" marT="15005" marB="15005">
                    <a:lnL w="9525" cap="flat" cmpd="sng" algn="ctr">
                      <a:solidFill>
                        <a:srgbClr val="CACACA"/>
                      </a:solidFill>
                      <a:prstDash val="solid"/>
                      <a:round/>
                      <a:headEnd type="none" w="med" len="med"/>
                      <a:tailEnd type="none" w="med" len="med"/>
                    </a:lnL>
                    <a:lnR w="9525" cap="flat" cmpd="sng" algn="ctr">
                      <a:solidFill>
                        <a:srgbClr val="CACACA"/>
                      </a:solidFill>
                      <a:prstDash val="solid"/>
                      <a:round/>
                      <a:headEnd type="none" w="med" len="med"/>
                      <a:tailEnd type="none" w="med" len="med"/>
                    </a:lnR>
                    <a:lnT w="9525" cap="flat" cmpd="sng" algn="ctr">
                      <a:solidFill>
                        <a:srgbClr val="CACACA"/>
                      </a:solidFill>
                      <a:prstDash val="solid"/>
                      <a:round/>
                      <a:headEnd type="none" w="med" len="med"/>
                      <a:tailEnd type="none" w="med" len="med"/>
                    </a:lnT>
                    <a:lnB w="9525" cap="flat" cmpd="sng" algn="ctr">
                      <a:solidFill>
                        <a:srgbClr val="CACACA"/>
                      </a:solidFill>
                      <a:prstDash val="solid"/>
                      <a:round/>
                      <a:headEnd type="none" w="med" len="med"/>
                      <a:tailEnd type="none" w="med" len="med"/>
                    </a:lnB>
                    <a:solidFill>
                      <a:srgbClr val="FFFFFF"/>
                    </a:solidFill>
                  </a:tcPr>
                </a:tc>
                <a:tc>
                  <a:txBody>
                    <a:bodyPr/>
                    <a:lstStyle/>
                    <a:p>
                      <a:pPr algn="l" rtl="0" fontAlgn="t">
                        <a:lnSpc>
                          <a:spcPct val="125000"/>
                        </a:lnSpc>
                      </a:pPr>
                      <a:r>
                        <a:rPr lang="en-US" sz="2000" b="0">
                          <a:solidFill>
                            <a:srgbClr val="000000"/>
                          </a:solidFill>
                          <a:effectLst/>
                          <a:latin typeface="+mn-ea"/>
                          <a:ea typeface="+mn-ea"/>
                        </a:rPr>
                        <a:t>findByStartDateBetween</a:t>
                      </a:r>
                    </a:p>
                  </a:txBody>
                  <a:tcPr marL="30009" marR="30009" marT="15005" marB="15005">
                    <a:lnL w="9525" cap="flat" cmpd="sng" algn="ctr">
                      <a:solidFill>
                        <a:srgbClr val="CACACA"/>
                      </a:solidFill>
                      <a:prstDash val="solid"/>
                      <a:round/>
                      <a:headEnd type="none" w="med" len="med"/>
                      <a:tailEnd type="none" w="med" len="med"/>
                    </a:lnL>
                    <a:lnR w="9525" cap="flat" cmpd="sng" algn="ctr">
                      <a:solidFill>
                        <a:srgbClr val="CACACA"/>
                      </a:solidFill>
                      <a:prstDash val="solid"/>
                      <a:round/>
                      <a:headEnd type="none" w="med" len="med"/>
                      <a:tailEnd type="none" w="med" len="med"/>
                    </a:lnR>
                    <a:lnT w="9525" cap="flat" cmpd="sng" algn="ctr">
                      <a:solidFill>
                        <a:srgbClr val="CACACA"/>
                      </a:solidFill>
                      <a:prstDash val="solid"/>
                      <a:round/>
                      <a:headEnd type="none" w="med" len="med"/>
                      <a:tailEnd type="none" w="med" len="med"/>
                    </a:lnT>
                    <a:lnB w="9525" cap="flat" cmpd="sng" algn="ctr">
                      <a:solidFill>
                        <a:srgbClr val="CACACA"/>
                      </a:solidFill>
                      <a:prstDash val="solid"/>
                      <a:round/>
                      <a:headEnd type="none" w="med" len="med"/>
                      <a:tailEnd type="none" w="med" len="med"/>
                    </a:lnB>
                    <a:solidFill>
                      <a:srgbClr val="FFFFFF"/>
                    </a:solidFill>
                  </a:tcPr>
                </a:tc>
                <a:tc>
                  <a:txBody>
                    <a:bodyPr/>
                    <a:lstStyle/>
                    <a:p>
                      <a:pPr algn="l" rtl="0" fontAlgn="t">
                        <a:lnSpc>
                          <a:spcPct val="125000"/>
                        </a:lnSpc>
                      </a:pPr>
                      <a:r>
                        <a:rPr lang="en-US" sz="2000" b="0" dirty="0">
                          <a:solidFill>
                            <a:srgbClr val="000000"/>
                          </a:solidFill>
                          <a:effectLst/>
                          <a:latin typeface="+mn-ea"/>
                          <a:ea typeface="+mn-ea"/>
                        </a:rPr>
                        <a:t>… where </a:t>
                      </a:r>
                      <a:r>
                        <a:rPr lang="en-US" sz="2000" b="0" dirty="0" err="1">
                          <a:solidFill>
                            <a:srgbClr val="000000"/>
                          </a:solidFill>
                          <a:effectLst/>
                          <a:latin typeface="+mn-ea"/>
                          <a:ea typeface="+mn-ea"/>
                        </a:rPr>
                        <a:t>x.startDate</a:t>
                      </a:r>
                      <a:r>
                        <a:rPr lang="en-US" sz="2000" b="0" dirty="0">
                          <a:solidFill>
                            <a:srgbClr val="000000"/>
                          </a:solidFill>
                          <a:effectLst/>
                          <a:latin typeface="+mn-ea"/>
                          <a:ea typeface="+mn-ea"/>
                        </a:rPr>
                        <a:t> between ?1 and ?2</a:t>
                      </a:r>
                    </a:p>
                  </a:txBody>
                  <a:tcPr marL="30009" marR="30009" marT="15005" marB="15005">
                    <a:lnL w="9525" cap="flat" cmpd="sng" algn="ctr">
                      <a:solidFill>
                        <a:srgbClr val="CACACA"/>
                      </a:solidFill>
                      <a:prstDash val="solid"/>
                      <a:round/>
                      <a:headEnd type="none" w="med" len="med"/>
                      <a:tailEnd type="none" w="med" len="med"/>
                    </a:lnL>
                    <a:lnR w="9525" cap="flat" cmpd="sng" algn="ctr">
                      <a:solidFill>
                        <a:srgbClr val="CACACA"/>
                      </a:solidFill>
                      <a:prstDash val="solid"/>
                      <a:round/>
                      <a:headEnd type="none" w="med" len="med"/>
                      <a:tailEnd type="none" w="med" len="med"/>
                    </a:lnR>
                    <a:lnT w="9525" cap="flat" cmpd="sng" algn="ctr">
                      <a:solidFill>
                        <a:srgbClr val="CACACA"/>
                      </a:solidFill>
                      <a:prstDash val="solid"/>
                      <a:round/>
                      <a:headEnd type="none" w="med" len="med"/>
                      <a:tailEnd type="none" w="med" len="med"/>
                    </a:lnT>
                    <a:lnB w="9525" cap="flat" cmpd="sng" algn="ctr">
                      <a:solidFill>
                        <a:srgbClr val="CACACA"/>
                      </a:solidFill>
                      <a:prstDash val="solid"/>
                      <a:round/>
                      <a:headEnd type="none" w="med" len="med"/>
                      <a:tailEnd type="none" w="med" len="med"/>
                    </a:lnB>
                    <a:solidFill>
                      <a:srgbClr val="FFFFFF"/>
                    </a:solidFill>
                  </a:tcPr>
                </a:tc>
                <a:extLst>
                  <a:ext uri="{0D108BD9-81ED-4DB2-BD59-A6C34878D82A}">
                    <a16:rowId xmlns:a16="http://schemas.microsoft.com/office/drawing/2014/main" val="3272708356"/>
                  </a:ext>
                </a:extLst>
              </a:tr>
              <a:tr h="348381">
                <a:tc>
                  <a:txBody>
                    <a:bodyPr/>
                    <a:lstStyle/>
                    <a:p>
                      <a:pPr algn="l" rtl="0" fontAlgn="t">
                        <a:lnSpc>
                          <a:spcPct val="125000"/>
                        </a:lnSpc>
                      </a:pPr>
                      <a:r>
                        <a:rPr lang="en-US" sz="2000" b="0">
                          <a:solidFill>
                            <a:srgbClr val="000000"/>
                          </a:solidFill>
                          <a:effectLst/>
                          <a:latin typeface="+mn-ea"/>
                          <a:ea typeface="+mn-ea"/>
                        </a:rPr>
                        <a:t>LessThan</a:t>
                      </a:r>
                    </a:p>
                  </a:txBody>
                  <a:tcPr marL="30009" marR="30009" marT="15005" marB="15005">
                    <a:lnL w="9525" cap="flat" cmpd="sng" algn="ctr">
                      <a:solidFill>
                        <a:srgbClr val="CACACA"/>
                      </a:solidFill>
                      <a:prstDash val="solid"/>
                      <a:round/>
                      <a:headEnd type="none" w="med" len="med"/>
                      <a:tailEnd type="none" w="med" len="med"/>
                    </a:lnL>
                    <a:lnR w="9525" cap="flat" cmpd="sng" algn="ctr">
                      <a:solidFill>
                        <a:srgbClr val="CACACA"/>
                      </a:solidFill>
                      <a:prstDash val="solid"/>
                      <a:round/>
                      <a:headEnd type="none" w="med" len="med"/>
                      <a:tailEnd type="none" w="med" len="med"/>
                    </a:lnR>
                    <a:lnT w="9525" cap="flat" cmpd="sng" algn="ctr">
                      <a:solidFill>
                        <a:srgbClr val="CACACA"/>
                      </a:solidFill>
                      <a:prstDash val="solid"/>
                      <a:round/>
                      <a:headEnd type="none" w="med" len="med"/>
                      <a:tailEnd type="none" w="med" len="med"/>
                    </a:lnT>
                    <a:lnB w="9525" cap="flat" cmpd="sng" algn="ctr">
                      <a:solidFill>
                        <a:srgbClr val="CACACA"/>
                      </a:solidFill>
                      <a:prstDash val="solid"/>
                      <a:round/>
                      <a:headEnd type="none" w="med" len="med"/>
                      <a:tailEnd type="none" w="med" len="med"/>
                    </a:lnB>
                    <a:solidFill>
                      <a:srgbClr val="FFFFFF"/>
                    </a:solidFill>
                  </a:tcPr>
                </a:tc>
                <a:tc>
                  <a:txBody>
                    <a:bodyPr/>
                    <a:lstStyle/>
                    <a:p>
                      <a:pPr algn="l" rtl="0" fontAlgn="t">
                        <a:lnSpc>
                          <a:spcPct val="125000"/>
                        </a:lnSpc>
                      </a:pPr>
                      <a:r>
                        <a:rPr lang="en-US" sz="2000" b="0">
                          <a:solidFill>
                            <a:srgbClr val="000000"/>
                          </a:solidFill>
                          <a:effectLst/>
                          <a:latin typeface="+mn-ea"/>
                          <a:ea typeface="+mn-ea"/>
                        </a:rPr>
                        <a:t>findByAgeLessThan</a:t>
                      </a:r>
                    </a:p>
                  </a:txBody>
                  <a:tcPr marL="30009" marR="30009" marT="15005" marB="15005">
                    <a:lnL w="9525" cap="flat" cmpd="sng" algn="ctr">
                      <a:solidFill>
                        <a:srgbClr val="CACACA"/>
                      </a:solidFill>
                      <a:prstDash val="solid"/>
                      <a:round/>
                      <a:headEnd type="none" w="med" len="med"/>
                      <a:tailEnd type="none" w="med" len="med"/>
                    </a:lnL>
                    <a:lnR w="9525" cap="flat" cmpd="sng" algn="ctr">
                      <a:solidFill>
                        <a:srgbClr val="CACACA"/>
                      </a:solidFill>
                      <a:prstDash val="solid"/>
                      <a:round/>
                      <a:headEnd type="none" w="med" len="med"/>
                      <a:tailEnd type="none" w="med" len="med"/>
                    </a:lnR>
                    <a:lnT w="9525" cap="flat" cmpd="sng" algn="ctr">
                      <a:solidFill>
                        <a:srgbClr val="CACACA"/>
                      </a:solidFill>
                      <a:prstDash val="solid"/>
                      <a:round/>
                      <a:headEnd type="none" w="med" len="med"/>
                      <a:tailEnd type="none" w="med" len="med"/>
                    </a:lnT>
                    <a:lnB w="9525" cap="flat" cmpd="sng" algn="ctr">
                      <a:solidFill>
                        <a:srgbClr val="CACACA"/>
                      </a:solidFill>
                      <a:prstDash val="solid"/>
                      <a:round/>
                      <a:headEnd type="none" w="med" len="med"/>
                      <a:tailEnd type="none" w="med" len="med"/>
                    </a:lnB>
                    <a:solidFill>
                      <a:srgbClr val="FFFFFF"/>
                    </a:solidFill>
                  </a:tcPr>
                </a:tc>
                <a:tc>
                  <a:txBody>
                    <a:bodyPr/>
                    <a:lstStyle/>
                    <a:p>
                      <a:pPr algn="l" rtl="0" fontAlgn="t">
                        <a:lnSpc>
                          <a:spcPct val="125000"/>
                        </a:lnSpc>
                      </a:pPr>
                      <a:r>
                        <a:rPr lang="en-US" sz="2000" b="0" dirty="0">
                          <a:solidFill>
                            <a:srgbClr val="000000"/>
                          </a:solidFill>
                          <a:effectLst/>
                          <a:latin typeface="+mn-ea"/>
                          <a:ea typeface="+mn-ea"/>
                        </a:rPr>
                        <a:t>… where </a:t>
                      </a:r>
                      <a:r>
                        <a:rPr lang="en-US" sz="2000" b="0" dirty="0" err="1">
                          <a:solidFill>
                            <a:srgbClr val="000000"/>
                          </a:solidFill>
                          <a:effectLst/>
                          <a:latin typeface="+mn-ea"/>
                          <a:ea typeface="+mn-ea"/>
                        </a:rPr>
                        <a:t>x.age</a:t>
                      </a:r>
                      <a:r>
                        <a:rPr lang="en-US" sz="2000" b="0" dirty="0">
                          <a:solidFill>
                            <a:srgbClr val="000000"/>
                          </a:solidFill>
                          <a:effectLst/>
                          <a:latin typeface="+mn-ea"/>
                          <a:ea typeface="+mn-ea"/>
                        </a:rPr>
                        <a:t> &lt; ?1</a:t>
                      </a:r>
                    </a:p>
                  </a:txBody>
                  <a:tcPr marL="30009" marR="30009" marT="15005" marB="15005">
                    <a:lnL w="9525" cap="flat" cmpd="sng" algn="ctr">
                      <a:solidFill>
                        <a:srgbClr val="CACACA"/>
                      </a:solidFill>
                      <a:prstDash val="solid"/>
                      <a:round/>
                      <a:headEnd type="none" w="med" len="med"/>
                      <a:tailEnd type="none" w="med" len="med"/>
                    </a:lnL>
                    <a:lnR w="9525" cap="flat" cmpd="sng" algn="ctr">
                      <a:solidFill>
                        <a:srgbClr val="CACACA"/>
                      </a:solidFill>
                      <a:prstDash val="solid"/>
                      <a:round/>
                      <a:headEnd type="none" w="med" len="med"/>
                      <a:tailEnd type="none" w="med" len="med"/>
                    </a:lnR>
                    <a:lnT w="9525" cap="flat" cmpd="sng" algn="ctr">
                      <a:solidFill>
                        <a:srgbClr val="CACACA"/>
                      </a:solidFill>
                      <a:prstDash val="solid"/>
                      <a:round/>
                      <a:headEnd type="none" w="med" len="med"/>
                      <a:tailEnd type="none" w="med" len="med"/>
                    </a:lnT>
                    <a:lnB w="9525" cap="flat" cmpd="sng" algn="ctr">
                      <a:solidFill>
                        <a:srgbClr val="CACACA"/>
                      </a:solidFill>
                      <a:prstDash val="solid"/>
                      <a:round/>
                      <a:headEnd type="none" w="med" len="med"/>
                      <a:tailEnd type="none" w="med" len="med"/>
                    </a:lnB>
                    <a:solidFill>
                      <a:srgbClr val="FFFFFF"/>
                    </a:solidFill>
                  </a:tcPr>
                </a:tc>
                <a:extLst>
                  <a:ext uri="{0D108BD9-81ED-4DB2-BD59-A6C34878D82A}">
                    <a16:rowId xmlns:a16="http://schemas.microsoft.com/office/drawing/2014/main" val="1829293340"/>
                  </a:ext>
                </a:extLst>
              </a:tr>
              <a:tr h="348381">
                <a:tc>
                  <a:txBody>
                    <a:bodyPr/>
                    <a:lstStyle/>
                    <a:p>
                      <a:pPr algn="l" rtl="0" fontAlgn="t">
                        <a:lnSpc>
                          <a:spcPct val="125000"/>
                        </a:lnSpc>
                      </a:pPr>
                      <a:r>
                        <a:rPr lang="en-US" sz="2000" b="0">
                          <a:solidFill>
                            <a:srgbClr val="000000"/>
                          </a:solidFill>
                          <a:effectLst/>
                          <a:latin typeface="+mn-ea"/>
                          <a:ea typeface="+mn-ea"/>
                        </a:rPr>
                        <a:t>LessThanEqual</a:t>
                      </a:r>
                    </a:p>
                  </a:txBody>
                  <a:tcPr marL="30009" marR="30009" marT="15005" marB="15005">
                    <a:lnL w="9525" cap="flat" cmpd="sng" algn="ctr">
                      <a:solidFill>
                        <a:srgbClr val="CACACA"/>
                      </a:solidFill>
                      <a:prstDash val="solid"/>
                      <a:round/>
                      <a:headEnd type="none" w="med" len="med"/>
                      <a:tailEnd type="none" w="med" len="med"/>
                    </a:lnL>
                    <a:lnR w="9525" cap="flat" cmpd="sng" algn="ctr">
                      <a:solidFill>
                        <a:srgbClr val="CACACA"/>
                      </a:solidFill>
                      <a:prstDash val="solid"/>
                      <a:round/>
                      <a:headEnd type="none" w="med" len="med"/>
                      <a:tailEnd type="none" w="med" len="med"/>
                    </a:lnR>
                    <a:lnT w="9525" cap="flat" cmpd="sng" algn="ctr">
                      <a:solidFill>
                        <a:srgbClr val="CACACA"/>
                      </a:solidFill>
                      <a:prstDash val="solid"/>
                      <a:round/>
                      <a:headEnd type="none" w="med" len="med"/>
                      <a:tailEnd type="none" w="med" len="med"/>
                    </a:lnT>
                    <a:lnB w="9525" cap="flat" cmpd="sng" algn="ctr">
                      <a:solidFill>
                        <a:srgbClr val="CACACA"/>
                      </a:solidFill>
                      <a:prstDash val="solid"/>
                      <a:round/>
                      <a:headEnd type="none" w="med" len="med"/>
                      <a:tailEnd type="none" w="med" len="med"/>
                    </a:lnB>
                    <a:solidFill>
                      <a:srgbClr val="FFFFFF"/>
                    </a:solidFill>
                  </a:tcPr>
                </a:tc>
                <a:tc>
                  <a:txBody>
                    <a:bodyPr/>
                    <a:lstStyle/>
                    <a:p>
                      <a:pPr algn="l" rtl="0" fontAlgn="t">
                        <a:lnSpc>
                          <a:spcPct val="125000"/>
                        </a:lnSpc>
                      </a:pPr>
                      <a:r>
                        <a:rPr lang="en-US" sz="2000" b="0">
                          <a:solidFill>
                            <a:srgbClr val="000000"/>
                          </a:solidFill>
                          <a:effectLst/>
                          <a:latin typeface="+mn-ea"/>
                          <a:ea typeface="+mn-ea"/>
                        </a:rPr>
                        <a:t>findByAgeLessThanEqual</a:t>
                      </a:r>
                    </a:p>
                  </a:txBody>
                  <a:tcPr marL="30009" marR="30009" marT="15005" marB="15005">
                    <a:lnL w="9525" cap="flat" cmpd="sng" algn="ctr">
                      <a:solidFill>
                        <a:srgbClr val="CACACA"/>
                      </a:solidFill>
                      <a:prstDash val="solid"/>
                      <a:round/>
                      <a:headEnd type="none" w="med" len="med"/>
                      <a:tailEnd type="none" w="med" len="med"/>
                    </a:lnL>
                    <a:lnR w="9525" cap="flat" cmpd="sng" algn="ctr">
                      <a:solidFill>
                        <a:srgbClr val="CACACA"/>
                      </a:solidFill>
                      <a:prstDash val="solid"/>
                      <a:round/>
                      <a:headEnd type="none" w="med" len="med"/>
                      <a:tailEnd type="none" w="med" len="med"/>
                    </a:lnR>
                    <a:lnT w="9525" cap="flat" cmpd="sng" algn="ctr">
                      <a:solidFill>
                        <a:srgbClr val="CACACA"/>
                      </a:solidFill>
                      <a:prstDash val="solid"/>
                      <a:round/>
                      <a:headEnd type="none" w="med" len="med"/>
                      <a:tailEnd type="none" w="med" len="med"/>
                    </a:lnT>
                    <a:lnB w="9525" cap="flat" cmpd="sng" algn="ctr">
                      <a:solidFill>
                        <a:srgbClr val="CACACA"/>
                      </a:solidFill>
                      <a:prstDash val="solid"/>
                      <a:round/>
                      <a:headEnd type="none" w="med" len="med"/>
                      <a:tailEnd type="none" w="med" len="med"/>
                    </a:lnB>
                    <a:solidFill>
                      <a:srgbClr val="FFFFFF"/>
                    </a:solidFill>
                  </a:tcPr>
                </a:tc>
                <a:tc>
                  <a:txBody>
                    <a:bodyPr/>
                    <a:lstStyle/>
                    <a:p>
                      <a:pPr algn="l" rtl="0" fontAlgn="t">
                        <a:lnSpc>
                          <a:spcPct val="125000"/>
                        </a:lnSpc>
                      </a:pPr>
                      <a:r>
                        <a:rPr lang="en-US" sz="2000" b="0" dirty="0">
                          <a:solidFill>
                            <a:srgbClr val="000000"/>
                          </a:solidFill>
                          <a:effectLst/>
                          <a:latin typeface="+mn-ea"/>
                          <a:ea typeface="+mn-ea"/>
                        </a:rPr>
                        <a:t>… where </a:t>
                      </a:r>
                      <a:r>
                        <a:rPr lang="en-US" sz="2000" b="0" dirty="0" err="1">
                          <a:solidFill>
                            <a:srgbClr val="000000"/>
                          </a:solidFill>
                          <a:effectLst/>
                          <a:latin typeface="+mn-ea"/>
                          <a:ea typeface="+mn-ea"/>
                        </a:rPr>
                        <a:t>x.age</a:t>
                      </a:r>
                      <a:r>
                        <a:rPr lang="en-US" sz="2000" b="0" dirty="0">
                          <a:solidFill>
                            <a:srgbClr val="000000"/>
                          </a:solidFill>
                          <a:effectLst/>
                          <a:latin typeface="+mn-ea"/>
                          <a:ea typeface="+mn-ea"/>
                        </a:rPr>
                        <a:t> &lt;= ?1</a:t>
                      </a:r>
                    </a:p>
                  </a:txBody>
                  <a:tcPr marL="30009" marR="30009" marT="15005" marB="15005">
                    <a:lnL w="9525" cap="flat" cmpd="sng" algn="ctr">
                      <a:solidFill>
                        <a:srgbClr val="CACACA"/>
                      </a:solidFill>
                      <a:prstDash val="solid"/>
                      <a:round/>
                      <a:headEnd type="none" w="med" len="med"/>
                      <a:tailEnd type="none" w="med" len="med"/>
                    </a:lnL>
                    <a:lnR w="9525" cap="flat" cmpd="sng" algn="ctr">
                      <a:solidFill>
                        <a:srgbClr val="CACACA"/>
                      </a:solidFill>
                      <a:prstDash val="solid"/>
                      <a:round/>
                      <a:headEnd type="none" w="med" len="med"/>
                      <a:tailEnd type="none" w="med" len="med"/>
                    </a:lnR>
                    <a:lnT w="9525" cap="flat" cmpd="sng" algn="ctr">
                      <a:solidFill>
                        <a:srgbClr val="CACACA"/>
                      </a:solidFill>
                      <a:prstDash val="solid"/>
                      <a:round/>
                      <a:headEnd type="none" w="med" len="med"/>
                      <a:tailEnd type="none" w="med" len="med"/>
                    </a:lnT>
                    <a:lnB w="9525" cap="flat" cmpd="sng" algn="ctr">
                      <a:solidFill>
                        <a:srgbClr val="CACACA"/>
                      </a:solidFill>
                      <a:prstDash val="solid"/>
                      <a:round/>
                      <a:headEnd type="none" w="med" len="med"/>
                      <a:tailEnd type="none" w="med" len="med"/>
                    </a:lnB>
                    <a:solidFill>
                      <a:srgbClr val="FFFFFF"/>
                    </a:solidFill>
                  </a:tcPr>
                </a:tc>
                <a:extLst>
                  <a:ext uri="{0D108BD9-81ED-4DB2-BD59-A6C34878D82A}">
                    <a16:rowId xmlns:a16="http://schemas.microsoft.com/office/drawing/2014/main" val="1821394070"/>
                  </a:ext>
                </a:extLst>
              </a:tr>
              <a:tr h="348381">
                <a:tc>
                  <a:txBody>
                    <a:bodyPr/>
                    <a:lstStyle/>
                    <a:p>
                      <a:pPr algn="l" rtl="0" fontAlgn="t">
                        <a:lnSpc>
                          <a:spcPct val="125000"/>
                        </a:lnSpc>
                      </a:pPr>
                      <a:r>
                        <a:rPr lang="en-US" sz="2000" b="0">
                          <a:solidFill>
                            <a:srgbClr val="000000"/>
                          </a:solidFill>
                          <a:effectLst/>
                          <a:latin typeface="+mn-ea"/>
                          <a:ea typeface="+mn-ea"/>
                        </a:rPr>
                        <a:t>GreaterThan</a:t>
                      </a:r>
                    </a:p>
                  </a:txBody>
                  <a:tcPr marL="30009" marR="30009" marT="15005" marB="15005">
                    <a:lnL w="9525" cap="flat" cmpd="sng" algn="ctr">
                      <a:solidFill>
                        <a:srgbClr val="CACACA"/>
                      </a:solidFill>
                      <a:prstDash val="solid"/>
                      <a:round/>
                      <a:headEnd type="none" w="med" len="med"/>
                      <a:tailEnd type="none" w="med" len="med"/>
                    </a:lnL>
                    <a:lnR w="9525" cap="flat" cmpd="sng" algn="ctr">
                      <a:solidFill>
                        <a:srgbClr val="CACACA"/>
                      </a:solidFill>
                      <a:prstDash val="solid"/>
                      <a:round/>
                      <a:headEnd type="none" w="med" len="med"/>
                      <a:tailEnd type="none" w="med" len="med"/>
                    </a:lnR>
                    <a:lnT w="9525" cap="flat" cmpd="sng" algn="ctr">
                      <a:solidFill>
                        <a:srgbClr val="CACACA"/>
                      </a:solidFill>
                      <a:prstDash val="solid"/>
                      <a:round/>
                      <a:headEnd type="none" w="med" len="med"/>
                      <a:tailEnd type="none" w="med" len="med"/>
                    </a:lnT>
                    <a:lnB w="9525" cap="flat" cmpd="sng" algn="ctr">
                      <a:solidFill>
                        <a:srgbClr val="CACACA"/>
                      </a:solidFill>
                      <a:prstDash val="solid"/>
                      <a:round/>
                      <a:headEnd type="none" w="med" len="med"/>
                      <a:tailEnd type="none" w="med" len="med"/>
                    </a:lnB>
                    <a:solidFill>
                      <a:srgbClr val="FFFFFF"/>
                    </a:solidFill>
                  </a:tcPr>
                </a:tc>
                <a:tc>
                  <a:txBody>
                    <a:bodyPr/>
                    <a:lstStyle/>
                    <a:p>
                      <a:pPr algn="l" rtl="0" fontAlgn="t">
                        <a:lnSpc>
                          <a:spcPct val="125000"/>
                        </a:lnSpc>
                      </a:pPr>
                      <a:r>
                        <a:rPr lang="en-US" sz="2000" b="0">
                          <a:solidFill>
                            <a:srgbClr val="000000"/>
                          </a:solidFill>
                          <a:effectLst/>
                          <a:latin typeface="+mn-ea"/>
                          <a:ea typeface="+mn-ea"/>
                        </a:rPr>
                        <a:t>findByAgeGreaterThan</a:t>
                      </a:r>
                    </a:p>
                  </a:txBody>
                  <a:tcPr marL="30009" marR="30009" marT="15005" marB="15005">
                    <a:lnL w="9525" cap="flat" cmpd="sng" algn="ctr">
                      <a:solidFill>
                        <a:srgbClr val="CACACA"/>
                      </a:solidFill>
                      <a:prstDash val="solid"/>
                      <a:round/>
                      <a:headEnd type="none" w="med" len="med"/>
                      <a:tailEnd type="none" w="med" len="med"/>
                    </a:lnL>
                    <a:lnR w="9525" cap="flat" cmpd="sng" algn="ctr">
                      <a:solidFill>
                        <a:srgbClr val="CACACA"/>
                      </a:solidFill>
                      <a:prstDash val="solid"/>
                      <a:round/>
                      <a:headEnd type="none" w="med" len="med"/>
                      <a:tailEnd type="none" w="med" len="med"/>
                    </a:lnR>
                    <a:lnT w="9525" cap="flat" cmpd="sng" algn="ctr">
                      <a:solidFill>
                        <a:srgbClr val="CACACA"/>
                      </a:solidFill>
                      <a:prstDash val="solid"/>
                      <a:round/>
                      <a:headEnd type="none" w="med" len="med"/>
                      <a:tailEnd type="none" w="med" len="med"/>
                    </a:lnT>
                    <a:lnB w="9525" cap="flat" cmpd="sng" algn="ctr">
                      <a:solidFill>
                        <a:srgbClr val="CACACA"/>
                      </a:solidFill>
                      <a:prstDash val="solid"/>
                      <a:round/>
                      <a:headEnd type="none" w="med" len="med"/>
                      <a:tailEnd type="none" w="med" len="med"/>
                    </a:lnB>
                    <a:solidFill>
                      <a:srgbClr val="FFFFFF"/>
                    </a:solidFill>
                  </a:tcPr>
                </a:tc>
                <a:tc>
                  <a:txBody>
                    <a:bodyPr/>
                    <a:lstStyle/>
                    <a:p>
                      <a:pPr algn="l" rtl="0" fontAlgn="t">
                        <a:lnSpc>
                          <a:spcPct val="125000"/>
                        </a:lnSpc>
                      </a:pPr>
                      <a:r>
                        <a:rPr lang="en-US" sz="2000" b="0" dirty="0">
                          <a:solidFill>
                            <a:srgbClr val="000000"/>
                          </a:solidFill>
                          <a:effectLst/>
                          <a:latin typeface="+mn-ea"/>
                          <a:ea typeface="+mn-ea"/>
                        </a:rPr>
                        <a:t>… where </a:t>
                      </a:r>
                      <a:r>
                        <a:rPr lang="en-US" sz="2000" b="0" dirty="0" err="1">
                          <a:solidFill>
                            <a:srgbClr val="000000"/>
                          </a:solidFill>
                          <a:effectLst/>
                          <a:latin typeface="+mn-ea"/>
                          <a:ea typeface="+mn-ea"/>
                        </a:rPr>
                        <a:t>x.age</a:t>
                      </a:r>
                      <a:r>
                        <a:rPr lang="en-US" sz="2000" b="0" dirty="0">
                          <a:solidFill>
                            <a:srgbClr val="000000"/>
                          </a:solidFill>
                          <a:effectLst/>
                          <a:latin typeface="+mn-ea"/>
                          <a:ea typeface="+mn-ea"/>
                        </a:rPr>
                        <a:t> &gt; ?1</a:t>
                      </a:r>
                    </a:p>
                  </a:txBody>
                  <a:tcPr marL="30009" marR="30009" marT="15005" marB="15005">
                    <a:lnL w="9525" cap="flat" cmpd="sng" algn="ctr">
                      <a:solidFill>
                        <a:srgbClr val="CACACA"/>
                      </a:solidFill>
                      <a:prstDash val="solid"/>
                      <a:round/>
                      <a:headEnd type="none" w="med" len="med"/>
                      <a:tailEnd type="none" w="med" len="med"/>
                    </a:lnL>
                    <a:lnR w="9525" cap="flat" cmpd="sng" algn="ctr">
                      <a:solidFill>
                        <a:srgbClr val="CACACA"/>
                      </a:solidFill>
                      <a:prstDash val="solid"/>
                      <a:round/>
                      <a:headEnd type="none" w="med" len="med"/>
                      <a:tailEnd type="none" w="med" len="med"/>
                    </a:lnR>
                    <a:lnT w="9525" cap="flat" cmpd="sng" algn="ctr">
                      <a:solidFill>
                        <a:srgbClr val="CACACA"/>
                      </a:solidFill>
                      <a:prstDash val="solid"/>
                      <a:round/>
                      <a:headEnd type="none" w="med" len="med"/>
                      <a:tailEnd type="none" w="med" len="med"/>
                    </a:lnT>
                    <a:lnB w="9525" cap="flat" cmpd="sng" algn="ctr">
                      <a:solidFill>
                        <a:srgbClr val="CACACA"/>
                      </a:solidFill>
                      <a:prstDash val="solid"/>
                      <a:round/>
                      <a:headEnd type="none" w="med" len="med"/>
                      <a:tailEnd type="none" w="med" len="med"/>
                    </a:lnB>
                    <a:solidFill>
                      <a:srgbClr val="FFFFFF"/>
                    </a:solidFill>
                  </a:tcPr>
                </a:tc>
                <a:extLst>
                  <a:ext uri="{0D108BD9-81ED-4DB2-BD59-A6C34878D82A}">
                    <a16:rowId xmlns:a16="http://schemas.microsoft.com/office/drawing/2014/main" val="1866736854"/>
                  </a:ext>
                </a:extLst>
              </a:tr>
              <a:tr h="348381">
                <a:tc>
                  <a:txBody>
                    <a:bodyPr/>
                    <a:lstStyle/>
                    <a:p>
                      <a:pPr algn="l" rtl="0" fontAlgn="t">
                        <a:lnSpc>
                          <a:spcPct val="125000"/>
                        </a:lnSpc>
                      </a:pPr>
                      <a:r>
                        <a:rPr lang="en-US" sz="2000" b="0" dirty="0" err="1">
                          <a:solidFill>
                            <a:srgbClr val="000000"/>
                          </a:solidFill>
                          <a:effectLst/>
                          <a:latin typeface="+mn-ea"/>
                          <a:ea typeface="+mn-ea"/>
                        </a:rPr>
                        <a:t>GreaterThanEqual</a:t>
                      </a:r>
                      <a:endParaRPr lang="en-US" sz="2000" b="0" dirty="0">
                        <a:solidFill>
                          <a:srgbClr val="000000"/>
                        </a:solidFill>
                        <a:effectLst/>
                        <a:latin typeface="+mn-ea"/>
                        <a:ea typeface="+mn-ea"/>
                      </a:endParaRPr>
                    </a:p>
                  </a:txBody>
                  <a:tcPr marL="30009" marR="30009" marT="15005" marB="15005">
                    <a:lnL w="9525" cap="flat" cmpd="sng" algn="ctr">
                      <a:solidFill>
                        <a:srgbClr val="CACACA"/>
                      </a:solidFill>
                      <a:prstDash val="solid"/>
                      <a:round/>
                      <a:headEnd type="none" w="med" len="med"/>
                      <a:tailEnd type="none" w="med" len="med"/>
                    </a:lnL>
                    <a:lnR w="9525" cap="flat" cmpd="sng" algn="ctr">
                      <a:solidFill>
                        <a:srgbClr val="CACACA"/>
                      </a:solidFill>
                      <a:prstDash val="solid"/>
                      <a:round/>
                      <a:headEnd type="none" w="med" len="med"/>
                      <a:tailEnd type="none" w="med" len="med"/>
                    </a:lnR>
                    <a:lnT w="9525" cap="flat" cmpd="sng" algn="ctr">
                      <a:solidFill>
                        <a:srgbClr val="CACACA"/>
                      </a:solidFill>
                      <a:prstDash val="solid"/>
                      <a:round/>
                      <a:headEnd type="none" w="med" len="med"/>
                      <a:tailEnd type="none" w="med" len="med"/>
                    </a:lnT>
                    <a:lnB w="9525" cap="flat" cmpd="sng" algn="ctr">
                      <a:solidFill>
                        <a:srgbClr val="CACACA"/>
                      </a:solidFill>
                      <a:prstDash val="solid"/>
                      <a:round/>
                      <a:headEnd type="none" w="med" len="med"/>
                      <a:tailEnd type="none" w="med" len="med"/>
                    </a:lnB>
                    <a:solidFill>
                      <a:srgbClr val="FFFFFF"/>
                    </a:solidFill>
                  </a:tcPr>
                </a:tc>
                <a:tc>
                  <a:txBody>
                    <a:bodyPr/>
                    <a:lstStyle/>
                    <a:p>
                      <a:pPr algn="l" rtl="0" fontAlgn="t">
                        <a:lnSpc>
                          <a:spcPct val="125000"/>
                        </a:lnSpc>
                      </a:pPr>
                      <a:r>
                        <a:rPr lang="en-US" sz="2000" b="0">
                          <a:solidFill>
                            <a:srgbClr val="000000"/>
                          </a:solidFill>
                          <a:effectLst/>
                          <a:latin typeface="+mn-ea"/>
                          <a:ea typeface="+mn-ea"/>
                        </a:rPr>
                        <a:t>findByAgeGreaterThanEqual</a:t>
                      </a:r>
                    </a:p>
                  </a:txBody>
                  <a:tcPr marL="30009" marR="30009" marT="15005" marB="15005">
                    <a:lnL w="9525" cap="flat" cmpd="sng" algn="ctr">
                      <a:solidFill>
                        <a:srgbClr val="CACACA"/>
                      </a:solidFill>
                      <a:prstDash val="solid"/>
                      <a:round/>
                      <a:headEnd type="none" w="med" len="med"/>
                      <a:tailEnd type="none" w="med" len="med"/>
                    </a:lnL>
                    <a:lnR w="9525" cap="flat" cmpd="sng" algn="ctr">
                      <a:solidFill>
                        <a:srgbClr val="CACACA"/>
                      </a:solidFill>
                      <a:prstDash val="solid"/>
                      <a:round/>
                      <a:headEnd type="none" w="med" len="med"/>
                      <a:tailEnd type="none" w="med" len="med"/>
                    </a:lnR>
                    <a:lnT w="9525" cap="flat" cmpd="sng" algn="ctr">
                      <a:solidFill>
                        <a:srgbClr val="CACACA"/>
                      </a:solidFill>
                      <a:prstDash val="solid"/>
                      <a:round/>
                      <a:headEnd type="none" w="med" len="med"/>
                      <a:tailEnd type="none" w="med" len="med"/>
                    </a:lnT>
                    <a:lnB w="9525" cap="flat" cmpd="sng" algn="ctr">
                      <a:solidFill>
                        <a:srgbClr val="CACACA"/>
                      </a:solidFill>
                      <a:prstDash val="solid"/>
                      <a:round/>
                      <a:headEnd type="none" w="med" len="med"/>
                      <a:tailEnd type="none" w="med" len="med"/>
                    </a:lnB>
                    <a:solidFill>
                      <a:srgbClr val="FFFFFF"/>
                    </a:solidFill>
                  </a:tcPr>
                </a:tc>
                <a:tc>
                  <a:txBody>
                    <a:bodyPr/>
                    <a:lstStyle/>
                    <a:p>
                      <a:pPr algn="l" rtl="0" fontAlgn="t">
                        <a:lnSpc>
                          <a:spcPct val="125000"/>
                        </a:lnSpc>
                      </a:pPr>
                      <a:r>
                        <a:rPr lang="en-US" sz="2000" b="0" dirty="0">
                          <a:solidFill>
                            <a:srgbClr val="000000"/>
                          </a:solidFill>
                          <a:effectLst/>
                          <a:latin typeface="+mn-ea"/>
                          <a:ea typeface="+mn-ea"/>
                        </a:rPr>
                        <a:t>… where </a:t>
                      </a:r>
                      <a:r>
                        <a:rPr lang="en-US" sz="2000" b="0" dirty="0" err="1">
                          <a:solidFill>
                            <a:srgbClr val="000000"/>
                          </a:solidFill>
                          <a:effectLst/>
                          <a:latin typeface="+mn-ea"/>
                          <a:ea typeface="+mn-ea"/>
                        </a:rPr>
                        <a:t>x.age</a:t>
                      </a:r>
                      <a:r>
                        <a:rPr lang="en-US" sz="2000" b="0" dirty="0">
                          <a:solidFill>
                            <a:srgbClr val="000000"/>
                          </a:solidFill>
                          <a:effectLst/>
                          <a:latin typeface="+mn-ea"/>
                          <a:ea typeface="+mn-ea"/>
                        </a:rPr>
                        <a:t> &gt;= ?1</a:t>
                      </a:r>
                    </a:p>
                  </a:txBody>
                  <a:tcPr marL="30009" marR="30009" marT="15005" marB="15005">
                    <a:lnL w="9525" cap="flat" cmpd="sng" algn="ctr">
                      <a:solidFill>
                        <a:srgbClr val="CACACA"/>
                      </a:solidFill>
                      <a:prstDash val="solid"/>
                      <a:round/>
                      <a:headEnd type="none" w="med" len="med"/>
                      <a:tailEnd type="none" w="med" len="med"/>
                    </a:lnL>
                    <a:lnR w="9525" cap="flat" cmpd="sng" algn="ctr">
                      <a:solidFill>
                        <a:srgbClr val="CACACA"/>
                      </a:solidFill>
                      <a:prstDash val="solid"/>
                      <a:round/>
                      <a:headEnd type="none" w="med" len="med"/>
                      <a:tailEnd type="none" w="med" len="med"/>
                    </a:lnR>
                    <a:lnT w="9525" cap="flat" cmpd="sng" algn="ctr">
                      <a:solidFill>
                        <a:srgbClr val="CACACA"/>
                      </a:solidFill>
                      <a:prstDash val="solid"/>
                      <a:round/>
                      <a:headEnd type="none" w="med" len="med"/>
                      <a:tailEnd type="none" w="med" len="med"/>
                    </a:lnT>
                    <a:lnB w="9525" cap="flat" cmpd="sng" algn="ctr">
                      <a:solidFill>
                        <a:srgbClr val="CACACA"/>
                      </a:solidFill>
                      <a:prstDash val="solid"/>
                      <a:round/>
                      <a:headEnd type="none" w="med" len="med"/>
                      <a:tailEnd type="none" w="med" len="med"/>
                    </a:lnB>
                    <a:solidFill>
                      <a:srgbClr val="FFFFFF"/>
                    </a:solidFill>
                  </a:tcPr>
                </a:tc>
                <a:extLst>
                  <a:ext uri="{0D108BD9-81ED-4DB2-BD59-A6C34878D82A}">
                    <a16:rowId xmlns:a16="http://schemas.microsoft.com/office/drawing/2014/main" val="215352795"/>
                  </a:ext>
                </a:extLst>
              </a:tr>
              <a:tr h="348381">
                <a:tc>
                  <a:txBody>
                    <a:bodyPr/>
                    <a:lstStyle/>
                    <a:p>
                      <a:pPr algn="l" rtl="0" fontAlgn="t">
                        <a:lnSpc>
                          <a:spcPct val="125000"/>
                        </a:lnSpc>
                      </a:pPr>
                      <a:r>
                        <a:rPr lang="en-US" sz="2000" b="0">
                          <a:solidFill>
                            <a:srgbClr val="000000"/>
                          </a:solidFill>
                          <a:effectLst/>
                          <a:latin typeface="+mn-ea"/>
                          <a:ea typeface="+mn-ea"/>
                        </a:rPr>
                        <a:t>After</a:t>
                      </a:r>
                    </a:p>
                  </a:txBody>
                  <a:tcPr marL="30009" marR="30009" marT="15005" marB="15005">
                    <a:lnL w="9525" cap="flat" cmpd="sng" algn="ctr">
                      <a:solidFill>
                        <a:srgbClr val="CACACA"/>
                      </a:solidFill>
                      <a:prstDash val="solid"/>
                      <a:round/>
                      <a:headEnd type="none" w="med" len="med"/>
                      <a:tailEnd type="none" w="med" len="med"/>
                    </a:lnL>
                    <a:lnR w="9525" cap="flat" cmpd="sng" algn="ctr">
                      <a:solidFill>
                        <a:srgbClr val="CACACA"/>
                      </a:solidFill>
                      <a:prstDash val="solid"/>
                      <a:round/>
                      <a:headEnd type="none" w="med" len="med"/>
                      <a:tailEnd type="none" w="med" len="med"/>
                    </a:lnR>
                    <a:lnT w="9525" cap="flat" cmpd="sng" algn="ctr">
                      <a:solidFill>
                        <a:srgbClr val="CACACA"/>
                      </a:solidFill>
                      <a:prstDash val="solid"/>
                      <a:round/>
                      <a:headEnd type="none" w="med" len="med"/>
                      <a:tailEnd type="none" w="med" len="med"/>
                    </a:lnT>
                    <a:lnB w="9525" cap="flat" cmpd="sng" algn="ctr">
                      <a:solidFill>
                        <a:srgbClr val="CACACA"/>
                      </a:solidFill>
                      <a:prstDash val="solid"/>
                      <a:round/>
                      <a:headEnd type="none" w="med" len="med"/>
                      <a:tailEnd type="none" w="med" len="med"/>
                    </a:lnB>
                    <a:solidFill>
                      <a:srgbClr val="FFFFFF"/>
                    </a:solidFill>
                  </a:tcPr>
                </a:tc>
                <a:tc>
                  <a:txBody>
                    <a:bodyPr/>
                    <a:lstStyle/>
                    <a:p>
                      <a:pPr algn="l" rtl="0" fontAlgn="t">
                        <a:lnSpc>
                          <a:spcPct val="125000"/>
                        </a:lnSpc>
                      </a:pPr>
                      <a:r>
                        <a:rPr lang="en-US" sz="2000" b="0">
                          <a:solidFill>
                            <a:srgbClr val="000000"/>
                          </a:solidFill>
                          <a:effectLst/>
                          <a:latin typeface="+mn-ea"/>
                          <a:ea typeface="+mn-ea"/>
                        </a:rPr>
                        <a:t>findByStartDateAfter</a:t>
                      </a:r>
                    </a:p>
                  </a:txBody>
                  <a:tcPr marL="30009" marR="30009" marT="15005" marB="15005">
                    <a:lnL w="9525" cap="flat" cmpd="sng" algn="ctr">
                      <a:solidFill>
                        <a:srgbClr val="CACACA"/>
                      </a:solidFill>
                      <a:prstDash val="solid"/>
                      <a:round/>
                      <a:headEnd type="none" w="med" len="med"/>
                      <a:tailEnd type="none" w="med" len="med"/>
                    </a:lnL>
                    <a:lnR w="9525" cap="flat" cmpd="sng" algn="ctr">
                      <a:solidFill>
                        <a:srgbClr val="CACACA"/>
                      </a:solidFill>
                      <a:prstDash val="solid"/>
                      <a:round/>
                      <a:headEnd type="none" w="med" len="med"/>
                      <a:tailEnd type="none" w="med" len="med"/>
                    </a:lnR>
                    <a:lnT w="9525" cap="flat" cmpd="sng" algn="ctr">
                      <a:solidFill>
                        <a:srgbClr val="CACACA"/>
                      </a:solidFill>
                      <a:prstDash val="solid"/>
                      <a:round/>
                      <a:headEnd type="none" w="med" len="med"/>
                      <a:tailEnd type="none" w="med" len="med"/>
                    </a:lnT>
                    <a:lnB w="9525" cap="flat" cmpd="sng" algn="ctr">
                      <a:solidFill>
                        <a:srgbClr val="CACACA"/>
                      </a:solidFill>
                      <a:prstDash val="solid"/>
                      <a:round/>
                      <a:headEnd type="none" w="med" len="med"/>
                      <a:tailEnd type="none" w="med" len="med"/>
                    </a:lnB>
                    <a:solidFill>
                      <a:srgbClr val="FFFFFF"/>
                    </a:solidFill>
                  </a:tcPr>
                </a:tc>
                <a:tc>
                  <a:txBody>
                    <a:bodyPr/>
                    <a:lstStyle/>
                    <a:p>
                      <a:pPr algn="l" rtl="0" fontAlgn="t">
                        <a:lnSpc>
                          <a:spcPct val="125000"/>
                        </a:lnSpc>
                      </a:pPr>
                      <a:r>
                        <a:rPr lang="en-US" sz="2000" b="0" dirty="0">
                          <a:solidFill>
                            <a:srgbClr val="000000"/>
                          </a:solidFill>
                          <a:effectLst/>
                          <a:latin typeface="+mn-ea"/>
                          <a:ea typeface="+mn-ea"/>
                        </a:rPr>
                        <a:t>… where </a:t>
                      </a:r>
                      <a:r>
                        <a:rPr lang="en-US" sz="2000" b="0" dirty="0" err="1">
                          <a:solidFill>
                            <a:srgbClr val="000000"/>
                          </a:solidFill>
                          <a:effectLst/>
                          <a:latin typeface="+mn-ea"/>
                          <a:ea typeface="+mn-ea"/>
                        </a:rPr>
                        <a:t>x.startDate</a:t>
                      </a:r>
                      <a:r>
                        <a:rPr lang="en-US" sz="2000" b="0" dirty="0">
                          <a:solidFill>
                            <a:srgbClr val="000000"/>
                          </a:solidFill>
                          <a:effectLst/>
                          <a:latin typeface="+mn-ea"/>
                          <a:ea typeface="+mn-ea"/>
                        </a:rPr>
                        <a:t> &gt; ?1</a:t>
                      </a:r>
                    </a:p>
                  </a:txBody>
                  <a:tcPr marL="30009" marR="30009" marT="15005" marB="15005">
                    <a:lnL w="9525" cap="flat" cmpd="sng" algn="ctr">
                      <a:solidFill>
                        <a:srgbClr val="CACACA"/>
                      </a:solidFill>
                      <a:prstDash val="solid"/>
                      <a:round/>
                      <a:headEnd type="none" w="med" len="med"/>
                      <a:tailEnd type="none" w="med" len="med"/>
                    </a:lnL>
                    <a:lnR w="9525" cap="flat" cmpd="sng" algn="ctr">
                      <a:solidFill>
                        <a:srgbClr val="CACACA"/>
                      </a:solidFill>
                      <a:prstDash val="solid"/>
                      <a:round/>
                      <a:headEnd type="none" w="med" len="med"/>
                      <a:tailEnd type="none" w="med" len="med"/>
                    </a:lnR>
                    <a:lnT w="9525" cap="flat" cmpd="sng" algn="ctr">
                      <a:solidFill>
                        <a:srgbClr val="CACACA"/>
                      </a:solidFill>
                      <a:prstDash val="solid"/>
                      <a:round/>
                      <a:headEnd type="none" w="med" len="med"/>
                      <a:tailEnd type="none" w="med" len="med"/>
                    </a:lnT>
                    <a:lnB w="9525" cap="flat" cmpd="sng" algn="ctr">
                      <a:solidFill>
                        <a:srgbClr val="CACACA"/>
                      </a:solidFill>
                      <a:prstDash val="solid"/>
                      <a:round/>
                      <a:headEnd type="none" w="med" len="med"/>
                      <a:tailEnd type="none" w="med" len="med"/>
                    </a:lnB>
                    <a:solidFill>
                      <a:srgbClr val="FFFFFF"/>
                    </a:solidFill>
                  </a:tcPr>
                </a:tc>
                <a:extLst>
                  <a:ext uri="{0D108BD9-81ED-4DB2-BD59-A6C34878D82A}">
                    <a16:rowId xmlns:a16="http://schemas.microsoft.com/office/drawing/2014/main" val="595186442"/>
                  </a:ext>
                </a:extLst>
              </a:tr>
              <a:tr h="348381">
                <a:tc>
                  <a:txBody>
                    <a:bodyPr/>
                    <a:lstStyle/>
                    <a:p>
                      <a:pPr algn="l" rtl="0" fontAlgn="t">
                        <a:lnSpc>
                          <a:spcPct val="125000"/>
                        </a:lnSpc>
                      </a:pPr>
                      <a:r>
                        <a:rPr lang="en-US" sz="2000" b="0">
                          <a:solidFill>
                            <a:srgbClr val="000000"/>
                          </a:solidFill>
                          <a:effectLst/>
                          <a:latin typeface="+mn-ea"/>
                          <a:ea typeface="+mn-ea"/>
                        </a:rPr>
                        <a:t>Before</a:t>
                      </a:r>
                    </a:p>
                  </a:txBody>
                  <a:tcPr marL="30009" marR="30009" marT="15005" marB="15005">
                    <a:lnL w="9525" cap="flat" cmpd="sng" algn="ctr">
                      <a:solidFill>
                        <a:srgbClr val="CACACA"/>
                      </a:solidFill>
                      <a:prstDash val="solid"/>
                      <a:round/>
                      <a:headEnd type="none" w="med" len="med"/>
                      <a:tailEnd type="none" w="med" len="med"/>
                    </a:lnL>
                    <a:lnR w="9525" cap="flat" cmpd="sng" algn="ctr">
                      <a:solidFill>
                        <a:srgbClr val="CACACA"/>
                      </a:solidFill>
                      <a:prstDash val="solid"/>
                      <a:round/>
                      <a:headEnd type="none" w="med" len="med"/>
                      <a:tailEnd type="none" w="med" len="med"/>
                    </a:lnR>
                    <a:lnT w="9525" cap="flat" cmpd="sng" algn="ctr">
                      <a:solidFill>
                        <a:srgbClr val="CACACA"/>
                      </a:solidFill>
                      <a:prstDash val="solid"/>
                      <a:round/>
                      <a:headEnd type="none" w="med" len="med"/>
                      <a:tailEnd type="none" w="med" len="med"/>
                    </a:lnT>
                    <a:lnB w="9525" cap="flat" cmpd="sng" algn="ctr">
                      <a:solidFill>
                        <a:srgbClr val="CACACA"/>
                      </a:solidFill>
                      <a:prstDash val="solid"/>
                      <a:round/>
                      <a:headEnd type="none" w="med" len="med"/>
                      <a:tailEnd type="none" w="med" len="med"/>
                    </a:lnB>
                    <a:solidFill>
                      <a:srgbClr val="FFFFFF"/>
                    </a:solidFill>
                  </a:tcPr>
                </a:tc>
                <a:tc>
                  <a:txBody>
                    <a:bodyPr/>
                    <a:lstStyle/>
                    <a:p>
                      <a:pPr algn="l" rtl="0" fontAlgn="t">
                        <a:lnSpc>
                          <a:spcPct val="125000"/>
                        </a:lnSpc>
                      </a:pPr>
                      <a:r>
                        <a:rPr lang="en-US" sz="2000" b="0" dirty="0" err="1">
                          <a:solidFill>
                            <a:srgbClr val="000000"/>
                          </a:solidFill>
                          <a:effectLst/>
                          <a:latin typeface="+mn-ea"/>
                          <a:ea typeface="+mn-ea"/>
                        </a:rPr>
                        <a:t>findByStartDateBefore</a:t>
                      </a:r>
                      <a:endParaRPr lang="en-US" sz="2000" b="0" dirty="0">
                        <a:solidFill>
                          <a:srgbClr val="000000"/>
                        </a:solidFill>
                        <a:effectLst/>
                        <a:latin typeface="+mn-ea"/>
                        <a:ea typeface="+mn-ea"/>
                      </a:endParaRPr>
                    </a:p>
                  </a:txBody>
                  <a:tcPr marL="30009" marR="30009" marT="15005" marB="15005">
                    <a:lnL w="9525" cap="flat" cmpd="sng" algn="ctr">
                      <a:solidFill>
                        <a:srgbClr val="CACACA"/>
                      </a:solidFill>
                      <a:prstDash val="solid"/>
                      <a:round/>
                      <a:headEnd type="none" w="med" len="med"/>
                      <a:tailEnd type="none" w="med" len="med"/>
                    </a:lnL>
                    <a:lnR w="9525" cap="flat" cmpd="sng" algn="ctr">
                      <a:solidFill>
                        <a:srgbClr val="CACACA"/>
                      </a:solidFill>
                      <a:prstDash val="solid"/>
                      <a:round/>
                      <a:headEnd type="none" w="med" len="med"/>
                      <a:tailEnd type="none" w="med" len="med"/>
                    </a:lnR>
                    <a:lnT w="9525" cap="flat" cmpd="sng" algn="ctr">
                      <a:solidFill>
                        <a:srgbClr val="CACACA"/>
                      </a:solidFill>
                      <a:prstDash val="solid"/>
                      <a:round/>
                      <a:headEnd type="none" w="med" len="med"/>
                      <a:tailEnd type="none" w="med" len="med"/>
                    </a:lnT>
                    <a:lnB w="9525" cap="flat" cmpd="sng" algn="ctr">
                      <a:solidFill>
                        <a:srgbClr val="CACACA"/>
                      </a:solidFill>
                      <a:prstDash val="solid"/>
                      <a:round/>
                      <a:headEnd type="none" w="med" len="med"/>
                      <a:tailEnd type="none" w="med" len="med"/>
                    </a:lnB>
                    <a:solidFill>
                      <a:srgbClr val="FFFFFF"/>
                    </a:solidFill>
                  </a:tcPr>
                </a:tc>
                <a:tc>
                  <a:txBody>
                    <a:bodyPr/>
                    <a:lstStyle/>
                    <a:p>
                      <a:pPr algn="l" rtl="0" fontAlgn="t">
                        <a:lnSpc>
                          <a:spcPct val="125000"/>
                        </a:lnSpc>
                      </a:pPr>
                      <a:r>
                        <a:rPr lang="en-US" sz="2000" b="0" dirty="0">
                          <a:solidFill>
                            <a:srgbClr val="000000"/>
                          </a:solidFill>
                          <a:effectLst/>
                          <a:latin typeface="+mn-ea"/>
                          <a:ea typeface="+mn-ea"/>
                        </a:rPr>
                        <a:t>… where </a:t>
                      </a:r>
                      <a:r>
                        <a:rPr lang="en-US" sz="2000" b="0" dirty="0" err="1">
                          <a:solidFill>
                            <a:srgbClr val="000000"/>
                          </a:solidFill>
                          <a:effectLst/>
                          <a:latin typeface="+mn-ea"/>
                          <a:ea typeface="+mn-ea"/>
                        </a:rPr>
                        <a:t>x.startDate</a:t>
                      </a:r>
                      <a:r>
                        <a:rPr lang="en-US" sz="2000" b="0" dirty="0">
                          <a:solidFill>
                            <a:srgbClr val="000000"/>
                          </a:solidFill>
                          <a:effectLst/>
                          <a:latin typeface="+mn-ea"/>
                          <a:ea typeface="+mn-ea"/>
                        </a:rPr>
                        <a:t> &lt; ?1</a:t>
                      </a:r>
                    </a:p>
                  </a:txBody>
                  <a:tcPr marL="30009" marR="30009" marT="15005" marB="15005">
                    <a:lnL w="9525" cap="flat" cmpd="sng" algn="ctr">
                      <a:solidFill>
                        <a:srgbClr val="CACACA"/>
                      </a:solidFill>
                      <a:prstDash val="solid"/>
                      <a:round/>
                      <a:headEnd type="none" w="med" len="med"/>
                      <a:tailEnd type="none" w="med" len="med"/>
                    </a:lnL>
                    <a:lnR w="9525" cap="flat" cmpd="sng" algn="ctr">
                      <a:solidFill>
                        <a:srgbClr val="CACACA"/>
                      </a:solidFill>
                      <a:prstDash val="solid"/>
                      <a:round/>
                      <a:headEnd type="none" w="med" len="med"/>
                      <a:tailEnd type="none" w="med" len="med"/>
                    </a:lnR>
                    <a:lnT w="9525" cap="flat" cmpd="sng" algn="ctr">
                      <a:solidFill>
                        <a:srgbClr val="CACACA"/>
                      </a:solidFill>
                      <a:prstDash val="solid"/>
                      <a:round/>
                      <a:headEnd type="none" w="med" len="med"/>
                      <a:tailEnd type="none" w="med" len="med"/>
                    </a:lnT>
                    <a:lnB w="9525" cap="flat" cmpd="sng" algn="ctr">
                      <a:solidFill>
                        <a:srgbClr val="CACACA"/>
                      </a:solidFill>
                      <a:prstDash val="solid"/>
                      <a:round/>
                      <a:headEnd type="none" w="med" len="med"/>
                      <a:tailEnd type="none" w="med" len="med"/>
                    </a:lnB>
                    <a:solidFill>
                      <a:srgbClr val="FFFFFF"/>
                    </a:solidFill>
                  </a:tcPr>
                </a:tc>
                <a:extLst>
                  <a:ext uri="{0D108BD9-81ED-4DB2-BD59-A6C34878D82A}">
                    <a16:rowId xmlns:a16="http://schemas.microsoft.com/office/drawing/2014/main" val="1631831694"/>
                  </a:ext>
                </a:extLst>
              </a:tr>
            </a:tbl>
          </a:graphicData>
        </a:graphic>
      </p:graphicFrame>
    </p:spTree>
    <p:extLst>
      <p:ext uri="{BB962C8B-B14F-4D97-AF65-F5344CB8AC3E}">
        <p14:creationId xmlns:p14="http://schemas.microsoft.com/office/powerpoint/2010/main" val="300019652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0" kern="1800" dirty="0">
                <a:latin typeface="Times New Roman"/>
              </a:rPr>
              <a:t>10.2 Spring Data JPA</a:t>
            </a:r>
            <a:endParaRPr lang="zh-CN" altLang="en-US" b="0" kern="1800" dirty="0">
              <a:latin typeface="Times New Roman"/>
            </a:endParaRPr>
          </a:p>
        </p:txBody>
      </p:sp>
      <p:graphicFrame>
        <p:nvGraphicFramePr>
          <p:cNvPr id="4" name="表格 3"/>
          <p:cNvGraphicFramePr>
            <a:graphicFrameLocks noGrp="1"/>
          </p:cNvGraphicFramePr>
          <p:nvPr>
            <p:extLst>
              <p:ext uri="{D42A27DB-BD31-4B8C-83A1-F6EECF244321}">
                <p14:modId xmlns:p14="http://schemas.microsoft.com/office/powerpoint/2010/main" val="1284078417"/>
              </p:ext>
            </p:extLst>
          </p:nvPr>
        </p:nvGraphicFramePr>
        <p:xfrm>
          <a:off x="514350" y="1401854"/>
          <a:ext cx="11268076" cy="5223090"/>
        </p:xfrm>
        <a:graphic>
          <a:graphicData uri="http://schemas.openxmlformats.org/drawingml/2006/table">
            <a:tbl>
              <a:tblPr/>
              <a:tblGrid>
                <a:gridCol w="2180920">
                  <a:extLst>
                    <a:ext uri="{9D8B030D-6E8A-4147-A177-3AD203B41FA5}">
                      <a16:colId xmlns:a16="http://schemas.microsoft.com/office/drawing/2014/main" val="1374436893"/>
                    </a:ext>
                  </a:extLst>
                </a:gridCol>
                <a:gridCol w="3292758">
                  <a:extLst>
                    <a:ext uri="{9D8B030D-6E8A-4147-A177-3AD203B41FA5}">
                      <a16:colId xmlns:a16="http://schemas.microsoft.com/office/drawing/2014/main" val="1850163418"/>
                    </a:ext>
                  </a:extLst>
                </a:gridCol>
                <a:gridCol w="5794398">
                  <a:extLst>
                    <a:ext uri="{9D8B030D-6E8A-4147-A177-3AD203B41FA5}">
                      <a16:colId xmlns:a16="http://schemas.microsoft.com/office/drawing/2014/main" val="2072463797"/>
                    </a:ext>
                  </a:extLst>
                </a:gridCol>
              </a:tblGrid>
              <a:tr h="120037">
                <a:tc>
                  <a:txBody>
                    <a:bodyPr/>
                    <a:lstStyle/>
                    <a:p>
                      <a:pPr algn="l" rtl="0" fontAlgn="t">
                        <a:lnSpc>
                          <a:spcPct val="125000"/>
                        </a:lnSpc>
                      </a:pPr>
                      <a:r>
                        <a:rPr lang="en-US" sz="2000" b="0" dirty="0">
                          <a:solidFill>
                            <a:srgbClr val="000000"/>
                          </a:solidFill>
                          <a:effectLst/>
                          <a:latin typeface="+mn-ea"/>
                          <a:ea typeface="+mn-ea"/>
                        </a:rPr>
                        <a:t>Before</a:t>
                      </a:r>
                    </a:p>
                  </a:txBody>
                  <a:tcPr marL="30009" marR="30009" marT="15005" marB="15005">
                    <a:lnL w="9525" cap="flat" cmpd="sng" algn="ctr">
                      <a:solidFill>
                        <a:srgbClr val="CACACA"/>
                      </a:solidFill>
                      <a:prstDash val="solid"/>
                      <a:round/>
                      <a:headEnd type="none" w="med" len="med"/>
                      <a:tailEnd type="none" w="med" len="med"/>
                    </a:lnL>
                    <a:lnR w="9525" cap="flat" cmpd="sng" algn="ctr">
                      <a:solidFill>
                        <a:srgbClr val="CACACA"/>
                      </a:solidFill>
                      <a:prstDash val="solid"/>
                      <a:round/>
                      <a:headEnd type="none" w="med" len="med"/>
                      <a:tailEnd type="none" w="med" len="med"/>
                    </a:lnR>
                    <a:lnT w="9525" cap="flat" cmpd="sng" algn="ctr">
                      <a:solidFill>
                        <a:srgbClr val="CACACA"/>
                      </a:solidFill>
                      <a:prstDash val="solid"/>
                      <a:round/>
                      <a:headEnd type="none" w="med" len="med"/>
                      <a:tailEnd type="none" w="med" len="med"/>
                    </a:lnT>
                    <a:lnB w="9525" cap="flat" cmpd="sng" algn="ctr">
                      <a:solidFill>
                        <a:srgbClr val="CACACA"/>
                      </a:solidFill>
                      <a:prstDash val="solid"/>
                      <a:round/>
                      <a:headEnd type="none" w="med" len="med"/>
                      <a:tailEnd type="none" w="med" len="med"/>
                    </a:lnB>
                    <a:solidFill>
                      <a:srgbClr val="FFFFFF"/>
                    </a:solidFill>
                  </a:tcPr>
                </a:tc>
                <a:tc>
                  <a:txBody>
                    <a:bodyPr/>
                    <a:lstStyle/>
                    <a:p>
                      <a:pPr algn="l" rtl="0" fontAlgn="t">
                        <a:lnSpc>
                          <a:spcPct val="125000"/>
                        </a:lnSpc>
                      </a:pPr>
                      <a:r>
                        <a:rPr lang="en-US" sz="2000" b="0" dirty="0" err="1">
                          <a:solidFill>
                            <a:srgbClr val="000000"/>
                          </a:solidFill>
                          <a:effectLst/>
                          <a:latin typeface="+mn-ea"/>
                          <a:ea typeface="+mn-ea"/>
                        </a:rPr>
                        <a:t>findByStartDateBefore</a:t>
                      </a:r>
                      <a:endParaRPr lang="en-US" sz="2000" b="0" dirty="0">
                        <a:solidFill>
                          <a:srgbClr val="000000"/>
                        </a:solidFill>
                        <a:effectLst/>
                        <a:latin typeface="+mn-ea"/>
                        <a:ea typeface="+mn-ea"/>
                      </a:endParaRPr>
                    </a:p>
                  </a:txBody>
                  <a:tcPr marL="30009" marR="30009" marT="15005" marB="15005">
                    <a:lnL w="9525" cap="flat" cmpd="sng" algn="ctr">
                      <a:solidFill>
                        <a:srgbClr val="CACACA"/>
                      </a:solidFill>
                      <a:prstDash val="solid"/>
                      <a:round/>
                      <a:headEnd type="none" w="med" len="med"/>
                      <a:tailEnd type="none" w="med" len="med"/>
                    </a:lnL>
                    <a:lnR w="9525" cap="flat" cmpd="sng" algn="ctr">
                      <a:solidFill>
                        <a:srgbClr val="CACACA"/>
                      </a:solidFill>
                      <a:prstDash val="solid"/>
                      <a:round/>
                      <a:headEnd type="none" w="med" len="med"/>
                      <a:tailEnd type="none" w="med" len="med"/>
                    </a:lnR>
                    <a:lnT w="9525" cap="flat" cmpd="sng" algn="ctr">
                      <a:solidFill>
                        <a:srgbClr val="CACACA"/>
                      </a:solidFill>
                      <a:prstDash val="solid"/>
                      <a:round/>
                      <a:headEnd type="none" w="med" len="med"/>
                      <a:tailEnd type="none" w="med" len="med"/>
                    </a:lnT>
                    <a:lnB w="9525" cap="flat" cmpd="sng" algn="ctr">
                      <a:solidFill>
                        <a:srgbClr val="CACACA"/>
                      </a:solidFill>
                      <a:prstDash val="solid"/>
                      <a:round/>
                      <a:headEnd type="none" w="med" len="med"/>
                      <a:tailEnd type="none" w="med" len="med"/>
                    </a:lnB>
                    <a:solidFill>
                      <a:srgbClr val="FFFFFF"/>
                    </a:solidFill>
                  </a:tcPr>
                </a:tc>
                <a:tc>
                  <a:txBody>
                    <a:bodyPr/>
                    <a:lstStyle/>
                    <a:p>
                      <a:pPr algn="l" rtl="0" fontAlgn="t">
                        <a:lnSpc>
                          <a:spcPct val="125000"/>
                        </a:lnSpc>
                      </a:pPr>
                      <a:r>
                        <a:rPr lang="en-US" sz="2000" b="0">
                          <a:solidFill>
                            <a:srgbClr val="000000"/>
                          </a:solidFill>
                          <a:effectLst/>
                          <a:latin typeface="+mn-ea"/>
                          <a:ea typeface="+mn-ea"/>
                        </a:rPr>
                        <a:t>… where x.startDate &lt; ?1</a:t>
                      </a:r>
                    </a:p>
                  </a:txBody>
                  <a:tcPr marL="30009" marR="30009" marT="15005" marB="15005">
                    <a:lnL w="9525" cap="flat" cmpd="sng" algn="ctr">
                      <a:solidFill>
                        <a:srgbClr val="CACACA"/>
                      </a:solidFill>
                      <a:prstDash val="solid"/>
                      <a:round/>
                      <a:headEnd type="none" w="med" len="med"/>
                      <a:tailEnd type="none" w="med" len="med"/>
                    </a:lnL>
                    <a:lnR w="9525" cap="flat" cmpd="sng" algn="ctr">
                      <a:solidFill>
                        <a:srgbClr val="CACACA"/>
                      </a:solidFill>
                      <a:prstDash val="solid"/>
                      <a:round/>
                      <a:headEnd type="none" w="med" len="med"/>
                      <a:tailEnd type="none" w="med" len="med"/>
                    </a:lnR>
                    <a:lnT w="9525" cap="flat" cmpd="sng" algn="ctr">
                      <a:solidFill>
                        <a:srgbClr val="CACACA"/>
                      </a:solidFill>
                      <a:prstDash val="solid"/>
                      <a:round/>
                      <a:headEnd type="none" w="med" len="med"/>
                      <a:tailEnd type="none" w="med" len="med"/>
                    </a:lnT>
                    <a:lnB w="9525" cap="flat" cmpd="sng" algn="ctr">
                      <a:solidFill>
                        <a:srgbClr val="CACACA"/>
                      </a:solidFill>
                      <a:prstDash val="solid"/>
                      <a:round/>
                      <a:headEnd type="none" w="med" len="med"/>
                      <a:tailEnd type="none" w="med" len="med"/>
                    </a:lnB>
                    <a:solidFill>
                      <a:srgbClr val="FFFFFF"/>
                    </a:solidFill>
                  </a:tcPr>
                </a:tc>
                <a:extLst>
                  <a:ext uri="{0D108BD9-81ED-4DB2-BD59-A6C34878D82A}">
                    <a16:rowId xmlns:a16="http://schemas.microsoft.com/office/drawing/2014/main" val="1631831694"/>
                  </a:ext>
                </a:extLst>
              </a:tr>
              <a:tr h="120037">
                <a:tc>
                  <a:txBody>
                    <a:bodyPr/>
                    <a:lstStyle/>
                    <a:p>
                      <a:pPr algn="l" rtl="0" fontAlgn="t">
                        <a:lnSpc>
                          <a:spcPct val="125000"/>
                        </a:lnSpc>
                      </a:pPr>
                      <a:r>
                        <a:rPr lang="en-US" sz="2000" b="0">
                          <a:solidFill>
                            <a:srgbClr val="000000"/>
                          </a:solidFill>
                          <a:effectLst/>
                          <a:latin typeface="+mn-ea"/>
                          <a:ea typeface="+mn-ea"/>
                        </a:rPr>
                        <a:t>IsNull, Null</a:t>
                      </a:r>
                    </a:p>
                  </a:txBody>
                  <a:tcPr marL="30009" marR="30009" marT="15005" marB="15005">
                    <a:lnL w="9525" cap="flat" cmpd="sng" algn="ctr">
                      <a:solidFill>
                        <a:srgbClr val="CACACA"/>
                      </a:solidFill>
                      <a:prstDash val="solid"/>
                      <a:round/>
                      <a:headEnd type="none" w="med" len="med"/>
                      <a:tailEnd type="none" w="med" len="med"/>
                    </a:lnL>
                    <a:lnR w="9525" cap="flat" cmpd="sng" algn="ctr">
                      <a:solidFill>
                        <a:srgbClr val="CACACA"/>
                      </a:solidFill>
                      <a:prstDash val="solid"/>
                      <a:round/>
                      <a:headEnd type="none" w="med" len="med"/>
                      <a:tailEnd type="none" w="med" len="med"/>
                    </a:lnR>
                    <a:lnT w="9525" cap="flat" cmpd="sng" algn="ctr">
                      <a:solidFill>
                        <a:srgbClr val="CACACA"/>
                      </a:solidFill>
                      <a:prstDash val="solid"/>
                      <a:round/>
                      <a:headEnd type="none" w="med" len="med"/>
                      <a:tailEnd type="none" w="med" len="med"/>
                    </a:lnT>
                    <a:lnB w="9525" cap="flat" cmpd="sng" algn="ctr">
                      <a:solidFill>
                        <a:srgbClr val="CACACA"/>
                      </a:solidFill>
                      <a:prstDash val="solid"/>
                      <a:round/>
                      <a:headEnd type="none" w="med" len="med"/>
                      <a:tailEnd type="none" w="med" len="med"/>
                    </a:lnB>
                    <a:solidFill>
                      <a:srgbClr val="FFFFFF"/>
                    </a:solidFill>
                  </a:tcPr>
                </a:tc>
                <a:tc>
                  <a:txBody>
                    <a:bodyPr/>
                    <a:lstStyle/>
                    <a:p>
                      <a:pPr algn="l" rtl="0" fontAlgn="t">
                        <a:lnSpc>
                          <a:spcPct val="125000"/>
                        </a:lnSpc>
                      </a:pPr>
                      <a:r>
                        <a:rPr lang="en-US" sz="2000" b="0" dirty="0" err="1">
                          <a:solidFill>
                            <a:srgbClr val="000000"/>
                          </a:solidFill>
                          <a:effectLst/>
                          <a:latin typeface="+mn-ea"/>
                          <a:ea typeface="+mn-ea"/>
                        </a:rPr>
                        <a:t>findByAge</a:t>
                      </a:r>
                      <a:r>
                        <a:rPr lang="en-US" sz="2000" b="0" dirty="0">
                          <a:solidFill>
                            <a:srgbClr val="000000"/>
                          </a:solidFill>
                          <a:effectLst/>
                          <a:latin typeface="+mn-ea"/>
                          <a:ea typeface="+mn-ea"/>
                        </a:rPr>
                        <a:t>(Is)Null</a:t>
                      </a:r>
                    </a:p>
                  </a:txBody>
                  <a:tcPr marL="30009" marR="30009" marT="15005" marB="15005">
                    <a:lnL w="9525" cap="flat" cmpd="sng" algn="ctr">
                      <a:solidFill>
                        <a:srgbClr val="CACACA"/>
                      </a:solidFill>
                      <a:prstDash val="solid"/>
                      <a:round/>
                      <a:headEnd type="none" w="med" len="med"/>
                      <a:tailEnd type="none" w="med" len="med"/>
                    </a:lnL>
                    <a:lnR w="9525" cap="flat" cmpd="sng" algn="ctr">
                      <a:solidFill>
                        <a:srgbClr val="CACACA"/>
                      </a:solidFill>
                      <a:prstDash val="solid"/>
                      <a:round/>
                      <a:headEnd type="none" w="med" len="med"/>
                      <a:tailEnd type="none" w="med" len="med"/>
                    </a:lnR>
                    <a:lnT w="9525" cap="flat" cmpd="sng" algn="ctr">
                      <a:solidFill>
                        <a:srgbClr val="CACACA"/>
                      </a:solidFill>
                      <a:prstDash val="solid"/>
                      <a:round/>
                      <a:headEnd type="none" w="med" len="med"/>
                      <a:tailEnd type="none" w="med" len="med"/>
                    </a:lnT>
                    <a:lnB w="9525" cap="flat" cmpd="sng" algn="ctr">
                      <a:solidFill>
                        <a:srgbClr val="CACACA"/>
                      </a:solidFill>
                      <a:prstDash val="solid"/>
                      <a:round/>
                      <a:headEnd type="none" w="med" len="med"/>
                      <a:tailEnd type="none" w="med" len="med"/>
                    </a:lnB>
                    <a:solidFill>
                      <a:srgbClr val="FFFFFF"/>
                    </a:solidFill>
                  </a:tcPr>
                </a:tc>
                <a:tc>
                  <a:txBody>
                    <a:bodyPr/>
                    <a:lstStyle/>
                    <a:p>
                      <a:pPr algn="l" rtl="0" fontAlgn="t">
                        <a:lnSpc>
                          <a:spcPct val="125000"/>
                        </a:lnSpc>
                      </a:pPr>
                      <a:r>
                        <a:rPr lang="en-US" sz="2000" b="0">
                          <a:solidFill>
                            <a:srgbClr val="000000"/>
                          </a:solidFill>
                          <a:effectLst/>
                          <a:latin typeface="+mn-ea"/>
                          <a:ea typeface="+mn-ea"/>
                        </a:rPr>
                        <a:t>… where x.age is null</a:t>
                      </a:r>
                    </a:p>
                  </a:txBody>
                  <a:tcPr marL="30009" marR="30009" marT="15005" marB="15005">
                    <a:lnL w="9525" cap="flat" cmpd="sng" algn="ctr">
                      <a:solidFill>
                        <a:srgbClr val="CACACA"/>
                      </a:solidFill>
                      <a:prstDash val="solid"/>
                      <a:round/>
                      <a:headEnd type="none" w="med" len="med"/>
                      <a:tailEnd type="none" w="med" len="med"/>
                    </a:lnL>
                    <a:lnR w="9525" cap="flat" cmpd="sng" algn="ctr">
                      <a:solidFill>
                        <a:srgbClr val="CACACA"/>
                      </a:solidFill>
                      <a:prstDash val="solid"/>
                      <a:round/>
                      <a:headEnd type="none" w="med" len="med"/>
                      <a:tailEnd type="none" w="med" len="med"/>
                    </a:lnR>
                    <a:lnT w="9525" cap="flat" cmpd="sng" algn="ctr">
                      <a:solidFill>
                        <a:srgbClr val="CACACA"/>
                      </a:solidFill>
                      <a:prstDash val="solid"/>
                      <a:round/>
                      <a:headEnd type="none" w="med" len="med"/>
                      <a:tailEnd type="none" w="med" len="med"/>
                    </a:lnT>
                    <a:lnB w="9525" cap="flat" cmpd="sng" algn="ctr">
                      <a:solidFill>
                        <a:srgbClr val="CACACA"/>
                      </a:solidFill>
                      <a:prstDash val="solid"/>
                      <a:round/>
                      <a:headEnd type="none" w="med" len="med"/>
                      <a:tailEnd type="none" w="med" len="med"/>
                    </a:lnB>
                    <a:solidFill>
                      <a:srgbClr val="FFFFFF"/>
                    </a:solidFill>
                  </a:tcPr>
                </a:tc>
                <a:extLst>
                  <a:ext uri="{0D108BD9-81ED-4DB2-BD59-A6C34878D82A}">
                    <a16:rowId xmlns:a16="http://schemas.microsoft.com/office/drawing/2014/main" val="3776728368"/>
                  </a:ext>
                </a:extLst>
              </a:tr>
              <a:tr h="120037">
                <a:tc>
                  <a:txBody>
                    <a:bodyPr/>
                    <a:lstStyle/>
                    <a:p>
                      <a:pPr algn="l" rtl="0" fontAlgn="t">
                        <a:lnSpc>
                          <a:spcPct val="125000"/>
                        </a:lnSpc>
                      </a:pPr>
                      <a:r>
                        <a:rPr lang="en-US" sz="2000" b="0">
                          <a:solidFill>
                            <a:srgbClr val="000000"/>
                          </a:solidFill>
                          <a:effectLst/>
                          <a:latin typeface="+mn-ea"/>
                          <a:ea typeface="+mn-ea"/>
                        </a:rPr>
                        <a:t>IsNotNull, NotNull</a:t>
                      </a:r>
                    </a:p>
                  </a:txBody>
                  <a:tcPr marL="30009" marR="30009" marT="15005" marB="15005">
                    <a:lnL w="9525" cap="flat" cmpd="sng" algn="ctr">
                      <a:solidFill>
                        <a:srgbClr val="CACACA"/>
                      </a:solidFill>
                      <a:prstDash val="solid"/>
                      <a:round/>
                      <a:headEnd type="none" w="med" len="med"/>
                      <a:tailEnd type="none" w="med" len="med"/>
                    </a:lnL>
                    <a:lnR w="9525" cap="flat" cmpd="sng" algn="ctr">
                      <a:solidFill>
                        <a:srgbClr val="CACACA"/>
                      </a:solidFill>
                      <a:prstDash val="solid"/>
                      <a:round/>
                      <a:headEnd type="none" w="med" len="med"/>
                      <a:tailEnd type="none" w="med" len="med"/>
                    </a:lnR>
                    <a:lnT w="9525" cap="flat" cmpd="sng" algn="ctr">
                      <a:solidFill>
                        <a:srgbClr val="CACACA"/>
                      </a:solidFill>
                      <a:prstDash val="solid"/>
                      <a:round/>
                      <a:headEnd type="none" w="med" len="med"/>
                      <a:tailEnd type="none" w="med" len="med"/>
                    </a:lnT>
                    <a:lnB w="9525" cap="flat" cmpd="sng" algn="ctr">
                      <a:solidFill>
                        <a:srgbClr val="CACACA"/>
                      </a:solidFill>
                      <a:prstDash val="solid"/>
                      <a:round/>
                      <a:headEnd type="none" w="med" len="med"/>
                      <a:tailEnd type="none" w="med" len="med"/>
                    </a:lnB>
                    <a:solidFill>
                      <a:srgbClr val="FFFFFF"/>
                    </a:solidFill>
                  </a:tcPr>
                </a:tc>
                <a:tc>
                  <a:txBody>
                    <a:bodyPr/>
                    <a:lstStyle/>
                    <a:p>
                      <a:pPr algn="l" rtl="0" fontAlgn="t">
                        <a:lnSpc>
                          <a:spcPct val="125000"/>
                        </a:lnSpc>
                      </a:pPr>
                      <a:r>
                        <a:rPr lang="en-US" sz="2000" b="0">
                          <a:solidFill>
                            <a:srgbClr val="000000"/>
                          </a:solidFill>
                          <a:effectLst/>
                          <a:latin typeface="+mn-ea"/>
                          <a:ea typeface="+mn-ea"/>
                        </a:rPr>
                        <a:t>findByAge(Is)NotNull</a:t>
                      </a:r>
                    </a:p>
                  </a:txBody>
                  <a:tcPr marL="30009" marR="30009" marT="15005" marB="15005">
                    <a:lnL w="9525" cap="flat" cmpd="sng" algn="ctr">
                      <a:solidFill>
                        <a:srgbClr val="CACACA"/>
                      </a:solidFill>
                      <a:prstDash val="solid"/>
                      <a:round/>
                      <a:headEnd type="none" w="med" len="med"/>
                      <a:tailEnd type="none" w="med" len="med"/>
                    </a:lnL>
                    <a:lnR w="9525" cap="flat" cmpd="sng" algn="ctr">
                      <a:solidFill>
                        <a:srgbClr val="CACACA"/>
                      </a:solidFill>
                      <a:prstDash val="solid"/>
                      <a:round/>
                      <a:headEnd type="none" w="med" len="med"/>
                      <a:tailEnd type="none" w="med" len="med"/>
                    </a:lnR>
                    <a:lnT w="9525" cap="flat" cmpd="sng" algn="ctr">
                      <a:solidFill>
                        <a:srgbClr val="CACACA"/>
                      </a:solidFill>
                      <a:prstDash val="solid"/>
                      <a:round/>
                      <a:headEnd type="none" w="med" len="med"/>
                      <a:tailEnd type="none" w="med" len="med"/>
                    </a:lnT>
                    <a:lnB w="9525" cap="flat" cmpd="sng" algn="ctr">
                      <a:solidFill>
                        <a:srgbClr val="CACACA"/>
                      </a:solidFill>
                      <a:prstDash val="solid"/>
                      <a:round/>
                      <a:headEnd type="none" w="med" len="med"/>
                      <a:tailEnd type="none" w="med" len="med"/>
                    </a:lnB>
                    <a:solidFill>
                      <a:srgbClr val="FFFFFF"/>
                    </a:solidFill>
                  </a:tcPr>
                </a:tc>
                <a:tc>
                  <a:txBody>
                    <a:bodyPr/>
                    <a:lstStyle/>
                    <a:p>
                      <a:pPr algn="l" rtl="0" fontAlgn="t">
                        <a:lnSpc>
                          <a:spcPct val="125000"/>
                        </a:lnSpc>
                      </a:pPr>
                      <a:r>
                        <a:rPr lang="en-US" sz="2000" b="0">
                          <a:solidFill>
                            <a:srgbClr val="000000"/>
                          </a:solidFill>
                          <a:effectLst/>
                          <a:latin typeface="+mn-ea"/>
                          <a:ea typeface="+mn-ea"/>
                        </a:rPr>
                        <a:t>… where x.age not null</a:t>
                      </a:r>
                    </a:p>
                  </a:txBody>
                  <a:tcPr marL="30009" marR="30009" marT="15005" marB="15005">
                    <a:lnL w="9525" cap="flat" cmpd="sng" algn="ctr">
                      <a:solidFill>
                        <a:srgbClr val="CACACA"/>
                      </a:solidFill>
                      <a:prstDash val="solid"/>
                      <a:round/>
                      <a:headEnd type="none" w="med" len="med"/>
                      <a:tailEnd type="none" w="med" len="med"/>
                    </a:lnL>
                    <a:lnR w="9525" cap="flat" cmpd="sng" algn="ctr">
                      <a:solidFill>
                        <a:srgbClr val="CACACA"/>
                      </a:solidFill>
                      <a:prstDash val="solid"/>
                      <a:round/>
                      <a:headEnd type="none" w="med" len="med"/>
                      <a:tailEnd type="none" w="med" len="med"/>
                    </a:lnR>
                    <a:lnT w="9525" cap="flat" cmpd="sng" algn="ctr">
                      <a:solidFill>
                        <a:srgbClr val="CACACA"/>
                      </a:solidFill>
                      <a:prstDash val="solid"/>
                      <a:round/>
                      <a:headEnd type="none" w="med" len="med"/>
                      <a:tailEnd type="none" w="med" len="med"/>
                    </a:lnT>
                    <a:lnB w="9525" cap="flat" cmpd="sng" algn="ctr">
                      <a:solidFill>
                        <a:srgbClr val="CACACA"/>
                      </a:solidFill>
                      <a:prstDash val="solid"/>
                      <a:round/>
                      <a:headEnd type="none" w="med" len="med"/>
                      <a:tailEnd type="none" w="med" len="med"/>
                    </a:lnB>
                    <a:solidFill>
                      <a:srgbClr val="FFFFFF"/>
                    </a:solidFill>
                  </a:tcPr>
                </a:tc>
                <a:extLst>
                  <a:ext uri="{0D108BD9-81ED-4DB2-BD59-A6C34878D82A}">
                    <a16:rowId xmlns:a16="http://schemas.microsoft.com/office/drawing/2014/main" val="2146567512"/>
                  </a:ext>
                </a:extLst>
              </a:tr>
              <a:tr h="120037">
                <a:tc>
                  <a:txBody>
                    <a:bodyPr/>
                    <a:lstStyle/>
                    <a:p>
                      <a:pPr algn="l" rtl="0" fontAlgn="t">
                        <a:lnSpc>
                          <a:spcPct val="125000"/>
                        </a:lnSpc>
                      </a:pPr>
                      <a:r>
                        <a:rPr lang="en-US" sz="2000" b="0" dirty="0">
                          <a:solidFill>
                            <a:srgbClr val="000000"/>
                          </a:solidFill>
                          <a:effectLst/>
                          <a:latin typeface="+mn-ea"/>
                          <a:ea typeface="+mn-ea"/>
                        </a:rPr>
                        <a:t>Like</a:t>
                      </a:r>
                    </a:p>
                  </a:txBody>
                  <a:tcPr marL="30009" marR="30009" marT="15005" marB="15005">
                    <a:lnL w="9525" cap="flat" cmpd="sng" algn="ctr">
                      <a:solidFill>
                        <a:srgbClr val="CACACA"/>
                      </a:solidFill>
                      <a:prstDash val="solid"/>
                      <a:round/>
                      <a:headEnd type="none" w="med" len="med"/>
                      <a:tailEnd type="none" w="med" len="med"/>
                    </a:lnL>
                    <a:lnR w="9525" cap="flat" cmpd="sng" algn="ctr">
                      <a:solidFill>
                        <a:srgbClr val="CACACA"/>
                      </a:solidFill>
                      <a:prstDash val="solid"/>
                      <a:round/>
                      <a:headEnd type="none" w="med" len="med"/>
                      <a:tailEnd type="none" w="med" len="med"/>
                    </a:lnR>
                    <a:lnT w="9525" cap="flat" cmpd="sng" algn="ctr">
                      <a:solidFill>
                        <a:srgbClr val="CACACA"/>
                      </a:solidFill>
                      <a:prstDash val="solid"/>
                      <a:round/>
                      <a:headEnd type="none" w="med" len="med"/>
                      <a:tailEnd type="none" w="med" len="med"/>
                    </a:lnT>
                    <a:lnB w="9525" cap="flat" cmpd="sng" algn="ctr">
                      <a:solidFill>
                        <a:srgbClr val="CACACA"/>
                      </a:solidFill>
                      <a:prstDash val="solid"/>
                      <a:round/>
                      <a:headEnd type="none" w="med" len="med"/>
                      <a:tailEnd type="none" w="med" len="med"/>
                    </a:lnB>
                    <a:solidFill>
                      <a:srgbClr val="FFFFFF"/>
                    </a:solidFill>
                  </a:tcPr>
                </a:tc>
                <a:tc>
                  <a:txBody>
                    <a:bodyPr/>
                    <a:lstStyle/>
                    <a:p>
                      <a:pPr algn="l" rtl="0" fontAlgn="t">
                        <a:lnSpc>
                          <a:spcPct val="125000"/>
                        </a:lnSpc>
                      </a:pPr>
                      <a:r>
                        <a:rPr lang="en-US" sz="2000" b="0">
                          <a:solidFill>
                            <a:srgbClr val="000000"/>
                          </a:solidFill>
                          <a:effectLst/>
                          <a:latin typeface="+mn-ea"/>
                          <a:ea typeface="+mn-ea"/>
                        </a:rPr>
                        <a:t>findByFirstnameLike</a:t>
                      </a:r>
                    </a:p>
                  </a:txBody>
                  <a:tcPr marL="30009" marR="30009" marT="15005" marB="15005">
                    <a:lnL w="9525" cap="flat" cmpd="sng" algn="ctr">
                      <a:solidFill>
                        <a:srgbClr val="CACACA"/>
                      </a:solidFill>
                      <a:prstDash val="solid"/>
                      <a:round/>
                      <a:headEnd type="none" w="med" len="med"/>
                      <a:tailEnd type="none" w="med" len="med"/>
                    </a:lnL>
                    <a:lnR w="9525" cap="flat" cmpd="sng" algn="ctr">
                      <a:solidFill>
                        <a:srgbClr val="CACACA"/>
                      </a:solidFill>
                      <a:prstDash val="solid"/>
                      <a:round/>
                      <a:headEnd type="none" w="med" len="med"/>
                      <a:tailEnd type="none" w="med" len="med"/>
                    </a:lnR>
                    <a:lnT w="9525" cap="flat" cmpd="sng" algn="ctr">
                      <a:solidFill>
                        <a:srgbClr val="CACACA"/>
                      </a:solidFill>
                      <a:prstDash val="solid"/>
                      <a:round/>
                      <a:headEnd type="none" w="med" len="med"/>
                      <a:tailEnd type="none" w="med" len="med"/>
                    </a:lnT>
                    <a:lnB w="9525" cap="flat" cmpd="sng" algn="ctr">
                      <a:solidFill>
                        <a:srgbClr val="CACACA"/>
                      </a:solidFill>
                      <a:prstDash val="solid"/>
                      <a:round/>
                      <a:headEnd type="none" w="med" len="med"/>
                      <a:tailEnd type="none" w="med" len="med"/>
                    </a:lnB>
                    <a:solidFill>
                      <a:srgbClr val="FFFFFF"/>
                    </a:solidFill>
                  </a:tcPr>
                </a:tc>
                <a:tc>
                  <a:txBody>
                    <a:bodyPr/>
                    <a:lstStyle/>
                    <a:p>
                      <a:pPr algn="l" rtl="0" fontAlgn="t">
                        <a:lnSpc>
                          <a:spcPct val="125000"/>
                        </a:lnSpc>
                      </a:pPr>
                      <a:r>
                        <a:rPr lang="en-US" sz="2000" b="0">
                          <a:solidFill>
                            <a:srgbClr val="000000"/>
                          </a:solidFill>
                          <a:effectLst/>
                          <a:latin typeface="+mn-ea"/>
                          <a:ea typeface="+mn-ea"/>
                        </a:rPr>
                        <a:t>… where x.firstname like ?1</a:t>
                      </a:r>
                    </a:p>
                  </a:txBody>
                  <a:tcPr marL="30009" marR="30009" marT="15005" marB="15005">
                    <a:lnL w="9525" cap="flat" cmpd="sng" algn="ctr">
                      <a:solidFill>
                        <a:srgbClr val="CACACA"/>
                      </a:solidFill>
                      <a:prstDash val="solid"/>
                      <a:round/>
                      <a:headEnd type="none" w="med" len="med"/>
                      <a:tailEnd type="none" w="med" len="med"/>
                    </a:lnL>
                    <a:lnR w="9525" cap="flat" cmpd="sng" algn="ctr">
                      <a:solidFill>
                        <a:srgbClr val="CACACA"/>
                      </a:solidFill>
                      <a:prstDash val="solid"/>
                      <a:round/>
                      <a:headEnd type="none" w="med" len="med"/>
                      <a:tailEnd type="none" w="med" len="med"/>
                    </a:lnR>
                    <a:lnT w="9525" cap="flat" cmpd="sng" algn="ctr">
                      <a:solidFill>
                        <a:srgbClr val="CACACA"/>
                      </a:solidFill>
                      <a:prstDash val="solid"/>
                      <a:round/>
                      <a:headEnd type="none" w="med" len="med"/>
                      <a:tailEnd type="none" w="med" len="med"/>
                    </a:lnT>
                    <a:lnB w="9525" cap="flat" cmpd="sng" algn="ctr">
                      <a:solidFill>
                        <a:srgbClr val="CACACA"/>
                      </a:solidFill>
                      <a:prstDash val="solid"/>
                      <a:round/>
                      <a:headEnd type="none" w="med" len="med"/>
                      <a:tailEnd type="none" w="med" len="med"/>
                    </a:lnB>
                    <a:solidFill>
                      <a:srgbClr val="FFFFFF"/>
                    </a:solidFill>
                  </a:tcPr>
                </a:tc>
                <a:extLst>
                  <a:ext uri="{0D108BD9-81ED-4DB2-BD59-A6C34878D82A}">
                    <a16:rowId xmlns:a16="http://schemas.microsoft.com/office/drawing/2014/main" val="1263996424"/>
                  </a:ext>
                </a:extLst>
              </a:tr>
              <a:tr h="210065">
                <a:tc>
                  <a:txBody>
                    <a:bodyPr/>
                    <a:lstStyle/>
                    <a:p>
                      <a:pPr algn="l" rtl="0" fontAlgn="t">
                        <a:lnSpc>
                          <a:spcPct val="125000"/>
                        </a:lnSpc>
                      </a:pPr>
                      <a:r>
                        <a:rPr lang="en-US" sz="2000" b="0">
                          <a:solidFill>
                            <a:srgbClr val="000000"/>
                          </a:solidFill>
                          <a:effectLst/>
                          <a:latin typeface="+mn-ea"/>
                          <a:ea typeface="+mn-ea"/>
                        </a:rPr>
                        <a:t>NotLike</a:t>
                      </a:r>
                    </a:p>
                  </a:txBody>
                  <a:tcPr marL="30009" marR="30009" marT="15005" marB="15005">
                    <a:lnL w="9525" cap="flat" cmpd="sng" algn="ctr">
                      <a:solidFill>
                        <a:srgbClr val="CACACA"/>
                      </a:solidFill>
                      <a:prstDash val="solid"/>
                      <a:round/>
                      <a:headEnd type="none" w="med" len="med"/>
                      <a:tailEnd type="none" w="med" len="med"/>
                    </a:lnL>
                    <a:lnR w="9525" cap="flat" cmpd="sng" algn="ctr">
                      <a:solidFill>
                        <a:srgbClr val="CACACA"/>
                      </a:solidFill>
                      <a:prstDash val="solid"/>
                      <a:round/>
                      <a:headEnd type="none" w="med" len="med"/>
                      <a:tailEnd type="none" w="med" len="med"/>
                    </a:lnR>
                    <a:lnT w="9525" cap="flat" cmpd="sng" algn="ctr">
                      <a:solidFill>
                        <a:srgbClr val="CACACA"/>
                      </a:solidFill>
                      <a:prstDash val="solid"/>
                      <a:round/>
                      <a:headEnd type="none" w="med" len="med"/>
                      <a:tailEnd type="none" w="med" len="med"/>
                    </a:lnT>
                    <a:lnB w="9525" cap="flat" cmpd="sng" algn="ctr">
                      <a:solidFill>
                        <a:srgbClr val="CACACA"/>
                      </a:solidFill>
                      <a:prstDash val="solid"/>
                      <a:round/>
                      <a:headEnd type="none" w="med" len="med"/>
                      <a:tailEnd type="none" w="med" len="med"/>
                    </a:lnB>
                    <a:solidFill>
                      <a:srgbClr val="FFFFFF"/>
                    </a:solidFill>
                  </a:tcPr>
                </a:tc>
                <a:tc>
                  <a:txBody>
                    <a:bodyPr/>
                    <a:lstStyle/>
                    <a:p>
                      <a:pPr algn="l" rtl="0" fontAlgn="t">
                        <a:lnSpc>
                          <a:spcPct val="125000"/>
                        </a:lnSpc>
                      </a:pPr>
                      <a:r>
                        <a:rPr lang="en-US" sz="2000" b="0">
                          <a:solidFill>
                            <a:srgbClr val="000000"/>
                          </a:solidFill>
                          <a:effectLst/>
                          <a:latin typeface="+mn-ea"/>
                          <a:ea typeface="+mn-ea"/>
                        </a:rPr>
                        <a:t>findByFirstnameNotLike</a:t>
                      </a:r>
                    </a:p>
                  </a:txBody>
                  <a:tcPr marL="30009" marR="30009" marT="15005" marB="15005">
                    <a:lnL w="9525" cap="flat" cmpd="sng" algn="ctr">
                      <a:solidFill>
                        <a:srgbClr val="CACACA"/>
                      </a:solidFill>
                      <a:prstDash val="solid"/>
                      <a:round/>
                      <a:headEnd type="none" w="med" len="med"/>
                      <a:tailEnd type="none" w="med" len="med"/>
                    </a:lnL>
                    <a:lnR w="9525" cap="flat" cmpd="sng" algn="ctr">
                      <a:solidFill>
                        <a:srgbClr val="CACACA"/>
                      </a:solidFill>
                      <a:prstDash val="solid"/>
                      <a:round/>
                      <a:headEnd type="none" w="med" len="med"/>
                      <a:tailEnd type="none" w="med" len="med"/>
                    </a:lnR>
                    <a:lnT w="9525" cap="flat" cmpd="sng" algn="ctr">
                      <a:solidFill>
                        <a:srgbClr val="CACACA"/>
                      </a:solidFill>
                      <a:prstDash val="solid"/>
                      <a:round/>
                      <a:headEnd type="none" w="med" len="med"/>
                      <a:tailEnd type="none" w="med" len="med"/>
                    </a:lnT>
                    <a:lnB w="9525" cap="flat" cmpd="sng" algn="ctr">
                      <a:solidFill>
                        <a:srgbClr val="CACACA"/>
                      </a:solidFill>
                      <a:prstDash val="solid"/>
                      <a:round/>
                      <a:headEnd type="none" w="med" len="med"/>
                      <a:tailEnd type="none" w="med" len="med"/>
                    </a:lnB>
                    <a:solidFill>
                      <a:srgbClr val="FFFFFF"/>
                    </a:solidFill>
                  </a:tcPr>
                </a:tc>
                <a:tc>
                  <a:txBody>
                    <a:bodyPr/>
                    <a:lstStyle/>
                    <a:p>
                      <a:pPr algn="l" rtl="0" fontAlgn="t">
                        <a:lnSpc>
                          <a:spcPct val="125000"/>
                        </a:lnSpc>
                      </a:pPr>
                      <a:r>
                        <a:rPr lang="en-US" sz="2000" b="0">
                          <a:solidFill>
                            <a:srgbClr val="000000"/>
                          </a:solidFill>
                          <a:effectLst/>
                          <a:latin typeface="+mn-ea"/>
                          <a:ea typeface="+mn-ea"/>
                        </a:rPr>
                        <a:t>… where x.firstname not like ?1</a:t>
                      </a:r>
                    </a:p>
                  </a:txBody>
                  <a:tcPr marL="30009" marR="30009" marT="15005" marB="15005">
                    <a:lnL w="9525" cap="flat" cmpd="sng" algn="ctr">
                      <a:solidFill>
                        <a:srgbClr val="CACACA"/>
                      </a:solidFill>
                      <a:prstDash val="solid"/>
                      <a:round/>
                      <a:headEnd type="none" w="med" len="med"/>
                      <a:tailEnd type="none" w="med" len="med"/>
                    </a:lnL>
                    <a:lnR w="9525" cap="flat" cmpd="sng" algn="ctr">
                      <a:solidFill>
                        <a:srgbClr val="CACACA"/>
                      </a:solidFill>
                      <a:prstDash val="solid"/>
                      <a:round/>
                      <a:headEnd type="none" w="med" len="med"/>
                      <a:tailEnd type="none" w="med" len="med"/>
                    </a:lnR>
                    <a:lnT w="9525" cap="flat" cmpd="sng" algn="ctr">
                      <a:solidFill>
                        <a:srgbClr val="CACACA"/>
                      </a:solidFill>
                      <a:prstDash val="solid"/>
                      <a:round/>
                      <a:headEnd type="none" w="med" len="med"/>
                      <a:tailEnd type="none" w="med" len="med"/>
                    </a:lnT>
                    <a:lnB w="9525" cap="flat" cmpd="sng" algn="ctr">
                      <a:solidFill>
                        <a:srgbClr val="CACACA"/>
                      </a:solidFill>
                      <a:prstDash val="solid"/>
                      <a:round/>
                      <a:headEnd type="none" w="med" len="med"/>
                      <a:tailEnd type="none" w="med" len="med"/>
                    </a:lnB>
                    <a:solidFill>
                      <a:srgbClr val="FFFFFF"/>
                    </a:solidFill>
                  </a:tcPr>
                </a:tc>
                <a:extLst>
                  <a:ext uri="{0D108BD9-81ED-4DB2-BD59-A6C34878D82A}">
                    <a16:rowId xmlns:a16="http://schemas.microsoft.com/office/drawing/2014/main" val="2957199056"/>
                  </a:ext>
                </a:extLst>
              </a:tr>
              <a:tr h="300092">
                <a:tc>
                  <a:txBody>
                    <a:bodyPr/>
                    <a:lstStyle/>
                    <a:p>
                      <a:pPr algn="l" rtl="0" fontAlgn="t">
                        <a:lnSpc>
                          <a:spcPct val="125000"/>
                        </a:lnSpc>
                      </a:pPr>
                      <a:r>
                        <a:rPr lang="en-US" sz="2000" b="0">
                          <a:solidFill>
                            <a:srgbClr val="000000"/>
                          </a:solidFill>
                          <a:effectLst/>
                          <a:latin typeface="+mn-ea"/>
                          <a:ea typeface="+mn-ea"/>
                        </a:rPr>
                        <a:t>StartingWith</a:t>
                      </a:r>
                    </a:p>
                  </a:txBody>
                  <a:tcPr marL="30009" marR="30009" marT="15005" marB="15005">
                    <a:lnL w="9525" cap="flat" cmpd="sng" algn="ctr">
                      <a:solidFill>
                        <a:srgbClr val="CACACA"/>
                      </a:solidFill>
                      <a:prstDash val="solid"/>
                      <a:round/>
                      <a:headEnd type="none" w="med" len="med"/>
                      <a:tailEnd type="none" w="med" len="med"/>
                    </a:lnL>
                    <a:lnR w="9525" cap="flat" cmpd="sng" algn="ctr">
                      <a:solidFill>
                        <a:srgbClr val="CACACA"/>
                      </a:solidFill>
                      <a:prstDash val="solid"/>
                      <a:round/>
                      <a:headEnd type="none" w="med" len="med"/>
                      <a:tailEnd type="none" w="med" len="med"/>
                    </a:lnR>
                    <a:lnT w="9525" cap="flat" cmpd="sng" algn="ctr">
                      <a:solidFill>
                        <a:srgbClr val="CACACA"/>
                      </a:solidFill>
                      <a:prstDash val="solid"/>
                      <a:round/>
                      <a:headEnd type="none" w="med" len="med"/>
                      <a:tailEnd type="none" w="med" len="med"/>
                    </a:lnT>
                    <a:lnB w="9525" cap="flat" cmpd="sng" algn="ctr">
                      <a:solidFill>
                        <a:srgbClr val="CACACA"/>
                      </a:solidFill>
                      <a:prstDash val="solid"/>
                      <a:round/>
                      <a:headEnd type="none" w="med" len="med"/>
                      <a:tailEnd type="none" w="med" len="med"/>
                    </a:lnB>
                    <a:solidFill>
                      <a:srgbClr val="FFFFFF"/>
                    </a:solidFill>
                  </a:tcPr>
                </a:tc>
                <a:tc>
                  <a:txBody>
                    <a:bodyPr/>
                    <a:lstStyle/>
                    <a:p>
                      <a:pPr algn="l" rtl="0" fontAlgn="t">
                        <a:lnSpc>
                          <a:spcPct val="125000"/>
                        </a:lnSpc>
                      </a:pPr>
                      <a:r>
                        <a:rPr lang="en-US" sz="2000" b="0">
                          <a:solidFill>
                            <a:srgbClr val="000000"/>
                          </a:solidFill>
                          <a:effectLst/>
                          <a:latin typeface="+mn-ea"/>
                          <a:ea typeface="+mn-ea"/>
                        </a:rPr>
                        <a:t>findByFirstnameStartingWith</a:t>
                      </a:r>
                    </a:p>
                  </a:txBody>
                  <a:tcPr marL="30009" marR="30009" marT="15005" marB="15005">
                    <a:lnL w="9525" cap="flat" cmpd="sng" algn="ctr">
                      <a:solidFill>
                        <a:srgbClr val="CACACA"/>
                      </a:solidFill>
                      <a:prstDash val="solid"/>
                      <a:round/>
                      <a:headEnd type="none" w="med" len="med"/>
                      <a:tailEnd type="none" w="med" len="med"/>
                    </a:lnL>
                    <a:lnR w="9525" cap="flat" cmpd="sng" algn="ctr">
                      <a:solidFill>
                        <a:srgbClr val="CACACA"/>
                      </a:solidFill>
                      <a:prstDash val="solid"/>
                      <a:round/>
                      <a:headEnd type="none" w="med" len="med"/>
                      <a:tailEnd type="none" w="med" len="med"/>
                    </a:lnR>
                    <a:lnT w="9525" cap="flat" cmpd="sng" algn="ctr">
                      <a:solidFill>
                        <a:srgbClr val="CACACA"/>
                      </a:solidFill>
                      <a:prstDash val="solid"/>
                      <a:round/>
                      <a:headEnd type="none" w="med" len="med"/>
                      <a:tailEnd type="none" w="med" len="med"/>
                    </a:lnT>
                    <a:lnB w="9525" cap="flat" cmpd="sng" algn="ctr">
                      <a:solidFill>
                        <a:srgbClr val="CACACA"/>
                      </a:solidFill>
                      <a:prstDash val="solid"/>
                      <a:round/>
                      <a:headEnd type="none" w="med" len="med"/>
                      <a:tailEnd type="none" w="med" len="med"/>
                    </a:lnB>
                    <a:solidFill>
                      <a:srgbClr val="FFFFFF"/>
                    </a:solidFill>
                  </a:tcPr>
                </a:tc>
                <a:tc>
                  <a:txBody>
                    <a:bodyPr/>
                    <a:lstStyle/>
                    <a:p>
                      <a:pPr algn="l" rtl="0" fontAlgn="t">
                        <a:lnSpc>
                          <a:spcPct val="125000"/>
                        </a:lnSpc>
                      </a:pPr>
                      <a:r>
                        <a:rPr lang="en-US" sz="2000" b="0">
                          <a:solidFill>
                            <a:srgbClr val="000000"/>
                          </a:solidFill>
                          <a:effectLst/>
                          <a:latin typeface="+mn-ea"/>
                          <a:ea typeface="+mn-ea"/>
                        </a:rPr>
                        <a:t>… where x.firstname like ?1 (parameter bound with appended %)</a:t>
                      </a:r>
                    </a:p>
                  </a:txBody>
                  <a:tcPr marL="30009" marR="30009" marT="15005" marB="15005">
                    <a:lnL w="9525" cap="flat" cmpd="sng" algn="ctr">
                      <a:solidFill>
                        <a:srgbClr val="CACACA"/>
                      </a:solidFill>
                      <a:prstDash val="solid"/>
                      <a:round/>
                      <a:headEnd type="none" w="med" len="med"/>
                      <a:tailEnd type="none" w="med" len="med"/>
                    </a:lnL>
                    <a:lnR w="9525" cap="flat" cmpd="sng" algn="ctr">
                      <a:solidFill>
                        <a:srgbClr val="CACACA"/>
                      </a:solidFill>
                      <a:prstDash val="solid"/>
                      <a:round/>
                      <a:headEnd type="none" w="med" len="med"/>
                      <a:tailEnd type="none" w="med" len="med"/>
                    </a:lnR>
                    <a:lnT w="9525" cap="flat" cmpd="sng" algn="ctr">
                      <a:solidFill>
                        <a:srgbClr val="CACACA"/>
                      </a:solidFill>
                      <a:prstDash val="solid"/>
                      <a:round/>
                      <a:headEnd type="none" w="med" len="med"/>
                      <a:tailEnd type="none" w="med" len="med"/>
                    </a:lnT>
                    <a:lnB w="9525" cap="flat" cmpd="sng" algn="ctr">
                      <a:solidFill>
                        <a:srgbClr val="CACACA"/>
                      </a:solidFill>
                      <a:prstDash val="solid"/>
                      <a:round/>
                      <a:headEnd type="none" w="med" len="med"/>
                      <a:tailEnd type="none" w="med" len="med"/>
                    </a:lnB>
                    <a:solidFill>
                      <a:srgbClr val="FFFFFF"/>
                    </a:solidFill>
                  </a:tcPr>
                </a:tc>
                <a:extLst>
                  <a:ext uri="{0D108BD9-81ED-4DB2-BD59-A6C34878D82A}">
                    <a16:rowId xmlns:a16="http://schemas.microsoft.com/office/drawing/2014/main" val="3139222083"/>
                  </a:ext>
                </a:extLst>
              </a:tr>
              <a:tr h="300092">
                <a:tc>
                  <a:txBody>
                    <a:bodyPr/>
                    <a:lstStyle/>
                    <a:p>
                      <a:pPr algn="l" rtl="0" fontAlgn="t">
                        <a:lnSpc>
                          <a:spcPct val="125000"/>
                        </a:lnSpc>
                      </a:pPr>
                      <a:r>
                        <a:rPr lang="en-US" sz="2000" b="0">
                          <a:solidFill>
                            <a:srgbClr val="000000"/>
                          </a:solidFill>
                          <a:effectLst/>
                          <a:latin typeface="+mn-ea"/>
                          <a:ea typeface="+mn-ea"/>
                        </a:rPr>
                        <a:t>EndingWith</a:t>
                      </a:r>
                    </a:p>
                  </a:txBody>
                  <a:tcPr marL="30009" marR="30009" marT="15005" marB="15005">
                    <a:lnL w="9525" cap="flat" cmpd="sng" algn="ctr">
                      <a:solidFill>
                        <a:srgbClr val="CACACA"/>
                      </a:solidFill>
                      <a:prstDash val="solid"/>
                      <a:round/>
                      <a:headEnd type="none" w="med" len="med"/>
                      <a:tailEnd type="none" w="med" len="med"/>
                    </a:lnL>
                    <a:lnR w="9525" cap="flat" cmpd="sng" algn="ctr">
                      <a:solidFill>
                        <a:srgbClr val="CACACA"/>
                      </a:solidFill>
                      <a:prstDash val="solid"/>
                      <a:round/>
                      <a:headEnd type="none" w="med" len="med"/>
                      <a:tailEnd type="none" w="med" len="med"/>
                    </a:lnR>
                    <a:lnT w="9525" cap="flat" cmpd="sng" algn="ctr">
                      <a:solidFill>
                        <a:srgbClr val="CACACA"/>
                      </a:solidFill>
                      <a:prstDash val="solid"/>
                      <a:round/>
                      <a:headEnd type="none" w="med" len="med"/>
                      <a:tailEnd type="none" w="med" len="med"/>
                    </a:lnT>
                    <a:lnB w="9525" cap="flat" cmpd="sng" algn="ctr">
                      <a:solidFill>
                        <a:srgbClr val="CACACA"/>
                      </a:solidFill>
                      <a:prstDash val="solid"/>
                      <a:round/>
                      <a:headEnd type="none" w="med" len="med"/>
                      <a:tailEnd type="none" w="med" len="med"/>
                    </a:lnB>
                    <a:solidFill>
                      <a:srgbClr val="FFFFFF"/>
                    </a:solidFill>
                  </a:tcPr>
                </a:tc>
                <a:tc>
                  <a:txBody>
                    <a:bodyPr/>
                    <a:lstStyle/>
                    <a:p>
                      <a:pPr algn="l" rtl="0" fontAlgn="t">
                        <a:lnSpc>
                          <a:spcPct val="125000"/>
                        </a:lnSpc>
                      </a:pPr>
                      <a:r>
                        <a:rPr lang="en-US" sz="2000" b="0">
                          <a:solidFill>
                            <a:srgbClr val="000000"/>
                          </a:solidFill>
                          <a:effectLst/>
                          <a:latin typeface="+mn-ea"/>
                          <a:ea typeface="+mn-ea"/>
                        </a:rPr>
                        <a:t>findByFirstnameEndingWith</a:t>
                      </a:r>
                    </a:p>
                  </a:txBody>
                  <a:tcPr marL="30009" marR="30009" marT="15005" marB="15005">
                    <a:lnL w="9525" cap="flat" cmpd="sng" algn="ctr">
                      <a:solidFill>
                        <a:srgbClr val="CACACA"/>
                      </a:solidFill>
                      <a:prstDash val="solid"/>
                      <a:round/>
                      <a:headEnd type="none" w="med" len="med"/>
                      <a:tailEnd type="none" w="med" len="med"/>
                    </a:lnL>
                    <a:lnR w="9525" cap="flat" cmpd="sng" algn="ctr">
                      <a:solidFill>
                        <a:srgbClr val="CACACA"/>
                      </a:solidFill>
                      <a:prstDash val="solid"/>
                      <a:round/>
                      <a:headEnd type="none" w="med" len="med"/>
                      <a:tailEnd type="none" w="med" len="med"/>
                    </a:lnR>
                    <a:lnT w="9525" cap="flat" cmpd="sng" algn="ctr">
                      <a:solidFill>
                        <a:srgbClr val="CACACA"/>
                      </a:solidFill>
                      <a:prstDash val="solid"/>
                      <a:round/>
                      <a:headEnd type="none" w="med" len="med"/>
                      <a:tailEnd type="none" w="med" len="med"/>
                    </a:lnT>
                    <a:lnB w="9525" cap="flat" cmpd="sng" algn="ctr">
                      <a:solidFill>
                        <a:srgbClr val="CACACA"/>
                      </a:solidFill>
                      <a:prstDash val="solid"/>
                      <a:round/>
                      <a:headEnd type="none" w="med" len="med"/>
                      <a:tailEnd type="none" w="med" len="med"/>
                    </a:lnB>
                    <a:solidFill>
                      <a:srgbClr val="FFFFFF"/>
                    </a:solidFill>
                  </a:tcPr>
                </a:tc>
                <a:tc>
                  <a:txBody>
                    <a:bodyPr/>
                    <a:lstStyle/>
                    <a:p>
                      <a:pPr algn="l" rtl="0" fontAlgn="t">
                        <a:lnSpc>
                          <a:spcPct val="125000"/>
                        </a:lnSpc>
                      </a:pPr>
                      <a:r>
                        <a:rPr lang="en-US" sz="2000" b="0">
                          <a:solidFill>
                            <a:srgbClr val="000000"/>
                          </a:solidFill>
                          <a:effectLst/>
                          <a:latin typeface="+mn-ea"/>
                          <a:ea typeface="+mn-ea"/>
                        </a:rPr>
                        <a:t>… where x.firstname like ?1 (parameter bound with prepended %)</a:t>
                      </a:r>
                    </a:p>
                  </a:txBody>
                  <a:tcPr marL="30009" marR="30009" marT="15005" marB="15005">
                    <a:lnL w="9525" cap="flat" cmpd="sng" algn="ctr">
                      <a:solidFill>
                        <a:srgbClr val="CACACA"/>
                      </a:solidFill>
                      <a:prstDash val="solid"/>
                      <a:round/>
                      <a:headEnd type="none" w="med" len="med"/>
                      <a:tailEnd type="none" w="med" len="med"/>
                    </a:lnL>
                    <a:lnR w="9525" cap="flat" cmpd="sng" algn="ctr">
                      <a:solidFill>
                        <a:srgbClr val="CACACA"/>
                      </a:solidFill>
                      <a:prstDash val="solid"/>
                      <a:round/>
                      <a:headEnd type="none" w="med" len="med"/>
                      <a:tailEnd type="none" w="med" len="med"/>
                    </a:lnR>
                    <a:lnT w="9525" cap="flat" cmpd="sng" algn="ctr">
                      <a:solidFill>
                        <a:srgbClr val="CACACA"/>
                      </a:solidFill>
                      <a:prstDash val="solid"/>
                      <a:round/>
                      <a:headEnd type="none" w="med" len="med"/>
                      <a:tailEnd type="none" w="med" len="med"/>
                    </a:lnT>
                    <a:lnB w="9525" cap="flat" cmpd="sng" algn="ctr">
                      <a:solidFill>
                        <a:srgbClr val="CACACA"/>
                      </a:solidFill>
                      <a:prstDash val="solid"/>
                      <a:round/>
                      <a:headEnd type="none" w="med" len="med"/>
                      <a:tailEnd type="none" w="med" len="med"/>
                    </a:lnB>
                    <a:solidFill>
                      <a:srgbClr val="FFFFFF"/>
                    </a:solidFill>
                  </a:tcPr>
                </a:tc>
                <a:extLst>
                  <a:ext uri="{0D108BD9-81ED-4DB2-BD59-A6C34878D82A}">
                    <a16:rowId xmlns:a16="http://schemas.microsoft.com/office/drawing/2014/main" val="238843586"/>
                  </a:ext>
                </a:extLst>
              </a:tr>
              <a:tr h="300092">
                <a:tc>
                  <a:txBody>
                    <a:bodyPr/>
                    <a:lstStyle/>
                    <a:p>
                      <a:pPr algn="l" rtl="0" fontAlgn="t">
                        <a:lnSpc>
                          <a:spcPct val="125000"/>
                        </a:lnSpc>
                      </a:pPr>
                      <a:r>
                        <a:rPr lang="en-US" sz="2000" b="0">
                          <a:solidFill>
                            <a:srgbClr val="000000"/>
                          </a:solidFill>
                          <a:effectLst/>
                          <a:latin typeface="+mn-ea"/>
                          <a:ea typeface="+mn-ea"/>
                        </a:rPr>
                        <a:t>Containing</a:t>
                      </a:r>
                    </a:p>
                  </a:txBody>
                  <a:tcPr marL="30009" marR="30009" marT="15005" marB="15005">
                    <a:lnL w="9525" cap="flat" cmpd="sng" algn="ctr">
                      <a:solidFill>
                        <a:srgbClr val="CACACA"/>
                      </a:solidFill>
                      <a:prstDash val="solid"/>
                      <a:round/>
                      <a:headEnd type="none" w="med" len="med"/>
                      <a:tailEnd type="none" w="med" len="med"/>
                    </a:lnL>
                    <a:lnR w="9525" cap="flat" cmpd="sng" algn="ctr">
                      <a:solidFill>
                        <a:srgbClr val="CACACA"/>
                      </a:solidFill>
                      <a:prstDash val="solid"/>
                      <a:round/>
                      <a:headEnd type="none" w="med" len="med"/>
                      <a:tailEnd type="none" w="med" len="med"/>
                    </a:lnR>
                    <a:lnT w="9525" cap="flat" cmpd="sng" algn="ctr">
                      <a:solidFill>
                        <a:srgbClr val="CACACA"/>
                      </a:solidFill>
                      <a:prstDash val="solid"/>
                      <a:round/>
                      <a:headEnd type="none" w="med" len="med"/>
                      <a:tailEnd type="none" w="med" len="med"/>
                    </a:lnT>
                    <a:lnB w="9525" cap="flat" cmpd="sng" algn="ctr">
                      <a:solidFill>
                        <a:srgbClr val="CACACA"/>
                      </a:solidFill>
                      <a:prstDash val="solid"/>
                      <a:round/>
                      <a:headEnd type="none" w="med" len="med"/>
                      <a:tailEnd type="none" w="med" len="med"/>
                    </a:lnB>
                    <a:solidFill>
                      <a:srgbClr val="FFFFFF"/>
                    </a:solidFill>
                  </a:tcPr>
                </a:tc>
                <a:tc>
                  <a:txBody>
                    <a:bodyPr/>
                    <a:lstStyle/>
                    <a:p>
                      <a:pPr algn="l" rtl="0" fontAlgn="t">
                        <a:lnSpc>
                          <a:spcPct val="125000"/>
                        </a:lnSpc>
                      </a:pPr>
                      <a:r>
                        <a:rPr lang="en-US" sz="2000" b="0">
                          <a:solidFill>
                            <a:srgbClr val="000000"/>
                          </a:solidFill>
                          <a:effectLst/>
                          <a:latin typeface="+mn-ea"/>
                          <a:ea typeface="+mn-ea"/>
                        </a:rPr>
                        <a:t>findByFirstnameContaining</a:t>
                      </a:r>
                    </a:p>
                  </a:txBody>
                  <a:tcPr marL="30009" marR="30009" marT="15005" marB="15005">
                    <a:lnL w="9525" cap="flat" cmpd="sng" algn="ctr">
                      <a:solidFill>
                        <a:srgbClr val="CACACA"/>
                      </a:solidFill>
                      <a:prstDash val="solid"/>
                      <a:round/>
                      <a:headEnd type="none" w="med" len="med"/>
                      <a:tailEnd type="none" w="med" len="med"/>
                    </a:lnL>
                    <a:lnR w="9525" cap="flat" cmpd="sng" algn="ctr">
                      <a:solidFill>
                        <a:srgbClr val="CACACA"/>
                      </a:solidFill>
                      <a:prstDash val="solid"/>
                      <a:round/>
                      <a:headEnd type="none" w="med" len="med"/>
                      <a:tailEnd type="none" w="med" len="med"/>
                    </a:lnR>
                    <a:lnT w="9525" cap="flat" cmpd="sng" algn="ctr">
                      <a:solidFill>
                        <a:srgbClr val="CACACA"/>
                      </a:solidFill>
                      <a:prstDash val="solid"/>
                      <a:round/>
                      <a:headEnd type="none" w="med" len="med"/>
                      <a:tailEnd type="none" w="med" len="med"/>
                    </a:lnT>
                    <a:lnB w="9525" cap="flat" cmpd="sng" algn="ctr">
                      <a:solidFill>
                        <a:srgbClr val="CACACA"/>
                      </a:solidFill>
                      <a:prstDash val="solid"/>
                      <a:round/>
                      <a:headEnd type="none" w="med" len="med"/>
                      <a:tailEnd type="none" w="med" len="med"/>
                    </a:lnB>
                    <a:solidFill>
                      <a:srgbClr val="FFFFFF"/>
                    </a:solidFill>
                  </a:tcPr>
                </a:tc>
                <a:tc>
                  <a:txBody>
                    <a:bodyPr/>
                    <a:lstStyle/>
                    <a:p>
                      <a:pPr algn="l" rtl="0" fontAlgn="t">
                        <a:lnSpc>
                          <a:spcPct val="125000"/>
                        </a:lnSpc>
                      </a:pPr>
                      <a:r>
                        <a:rPr lang="en-US" sz="2000" b="0">
                          <a:solidFill>
                            <a:srgbClr val="000000"/>
                          </a:solidFill>
                          <a:effectLst/>
                          <a:latin typeface="+mn-ea"/>
                          <a:ea typeface="+mn-ea"/>
                        </a:rPr>
                        <a:t>… where x.firstname like ?1 (parameter bound wrapped in %)</a:t>
                      </a:r>
                    </a:p>
                  </a:txBody>
                  <a:tcPr marL="30009" marR="30009" marT="15005" marB="15005">
                    <a:lnL w="9525" cap="flat" cmpd="sng" algn="ctr">
                      <a:solidFill>
                        <a:srgbClr val="CACACA"/>
                      </a:solidFill>
                      <a:prstDash val="solid"/>
                      <a:round/>
                      <a:headEnd type="none" w="med" len="med"/>
                      <a:tailEnd type="none" w="med" len="med"/>
                    </a:lnL>
                    <a:lnR w="9525" cap="flat" cmpd="sng" algn="ctr">
                      <a:solidFill>
                        <a:srgbClr val="CACACA"/>
                      </a:solidFill>
                      <a:prstDash val="solid"/>
                      <a:round/>
                      <a:headEnd type="none" w="med" len="med"/>
                      <a:tailEnd type="none" w="med" len="med"/>
                    </a:lnR>
                    <a:lnT w="9525" cap="flat" cmpd="sng" algn="ctr">
                      <a:solidFill>
                        <a:srgbClr val="CACACA"/>
                      </a:solidFill>
                      <a:prstDash val="solid"/>
                      <a:round/>
                      <a:headEnd type="none" w="med" len="med"/>
                      <a:tailEnd type="none" w="med" len="med"/>
                    </a:lnT>
                    <a:lnB w="9525" cap="flat" cmpd="sng" algn="ctr">
                      <a:solidFill>
                        <a:srgbClr val="CACACA"/>
                      </a:solidFill>
                      <a:prstDash val="solid"/>
                      <a:round/>
                      <a:headEnd type="none" w="med" len="med"/>
                      <a:tailEnd type="none" w="med" len="med"/>
                    </a:lnB>
                    <a:solidFill>
                      <a:srgbClr val="FFFFFF"/>
                    </a:solidFill>
                  </a:tcPr>
                </a:tc>
                <a:extLst>
                  <a:ext uri="{0D108BD9-81ED-4DB2-BD59-A6C34878D82A}">
                    <a16:rowId xmlns:a16="http://schemas.microsoft.com/office/drawing/2014/main" val="205100453"/>
                  </a:ext>
                </a:extLst>
              </a:tr>
              <a:tr h="210065">
                <a:tc>
                  <a:txBody>
                    <a:bodyPr/>
                    <a:lstStyle/>
                    <a:p>
                      <a:pPr algn="l" rtl="0" fontAlgn="t">
                        <a:lnSpc>
                          <a:spcPct val="125000"/>
                        </a:lnSpc>
                      </a:pPr>
                      <a:r>
                        <a:rPr lang="en-US" sz="2000" b="0">
                          <a:solidFill>
                            <a:srgbClr val="000000"/>
                          </a:solidFill>
                          <a:effectLst/>
                          <a:latin typeface="+mn-ea"/>
                          <a:ea typeface="+mn-ea"/>
                        </a:rPr>
                        <a:t>OrderBy</a:t>
                      </a:r>
                    </a:p>
                  </a:txBody>
                  <a:tcPr marL="30009" marR="30009" marT="15005" marB="15005">
                    <a:lnL w="9525" cap="flat" cmpd="sng" algn="ctr">
                      <a:solidFill>
                        <a:srgbClr val="CACACA"/>
                      </a:solidFill>
                      <a:prstDash val="solid"/>
                      <a:round/>
                      <a:headEnd type="none" w="med" len="med"/>
                      <a:tailEnd type="none" w="med" len="med"/>
                    </a:lnL>
                    <a:lnR w="9525" cap="flat" cmpd="sng" algn="ctr">
                      <a:solidFill>
                        <a:srgbClr val="CACACA"/>
                      </a:solidFill>
                      <a:prstDash val="solid"/>
                      <a:round/>
                      <a:headEnd type="none" w="med" len="med"/>
                      <a:tailEnd type="none" w="med" len="med"/>
                    </a:lnR>
                    <a:lnT w="9525" cap="flat" cmpd="sng" algn="ctr">
                      <a:solidFill>
                        <a:srgbClr val="CACACA"/>
                      </a:solidFill>
                      <a:prstDash val="solid"/>
                      <a:round/>
                      <a:headEnd type="none" w="med" len="med"/>
                      <a:tailEnd type="none" w="med" len="med"/>
                    </a:lnT>
                    <a:lnB w="9525" cap="flat" cmpd="sng" algn="ctr">
                      <a:solidFill>
                        <a:srgbClr val="CACACA"/>
                      </a:solidFill>
                      <a:prstDash val="solid"/>
                      <a:round/>
                      <a:headEnd type="none" w="med" len="med"/>
                      <a:tailEnd type="none" w="med" len="med"/>
                    </a:lnB>
                    <a:solidFill>
                      <a:srgbClr val="FFFFFF"/>
                    </a:solidFill>
                  </a:tcPr>
                </a:tc>
                <a:tc>
                  <a:txBody>
                    <a:bodyPr/>
                    <a:lstStyle/>
                    <a:p>
                      <a:pPr algn="l" rtl="0" fontAlgn="t">
                        <a:lnSpc>
                          <a:spcPct val="125000"/>
                        </a:lnSpc>
                      </a:pPr>
                      <a:r>
                        <a:rPr lang="en-US" sz="2000" b="0">
                          <a:solidFill>
                            <a:srgbClr val="000000"/>
                          </a:solidFill>
                          <a:effectLst/>
                          <a:latin typeface="+mn-ea"/>
                          <a:ea typeface="+mn-ea"/>
                        </a:rPr>
                        <a:t>findByAgeOrderByLastnameDesc</a:t>
                      </a:r>
                    </a:p>
                  </a:txBody>
                  <a:tcPr marL="30009" marR="30009" marT="15005" marB="15005">
                    <a:lnL w="9525" cap="flat" cmpd="sng" algn="ctr">
                      <a:solidFill>
                        <a:srgbClr val="CACACA"/>
                      </a:solidFill>
                      <a:prstDash val="solid"/>
                      <a:round/>
                      <a:headEnd type="none" w="med" len="med"/>
                      <a:tailEnd type="none" w="med" len="med"/>
                    </a:lnL>
                    <a:lnR w="9525" cap="flat" cmpd="sng" algn="ctr">
                      <a:solidFill>
                        <a:srgbClr val="CACACA"/>
                      </a:solidFill>
                      <a:prstDash val="solid"/>
                      <a:round/>
                      <a:headEnd type="none" w="med" len="med"/>
                      <a:tailEnd type="none" w="med" len="med"/>
                    </a:lnR>
                    <a:lnT w="9525" cap="flat" cmpd="sng" algn="ctr">
                      <a:solidFill>
                        <a:srgbClr val="CACACA"/>
                      </a:solidFill>
                      <a:prstDash val="solid"/>
                      <a:round/>
                      <a:headEnd type="none" w="med" len="med"/>
                      <a:tailEnd type="none" w="med" len="med"/>
                    </a:lnT>
                    <a:lnB w="9525" cap="flat" cmpd="sng" algn="ctr">
                      <a:solidFill>
                        <a:srgbClr val="CACACA"/>
                      </a:solidFill>
                      <a:prstDash val="solid"/>
                      <a:round/>
                      <a:headEnd type="none" w="med" len="med"/>
                      <a:tailEnd type="none" w="med" len="med"/>
                    </a:lnB>
                    <a:solidFill>
                      <a:srgbClr val="FFFFFF"/>
                    </a:solidFill>
                  </a:tcPr>
                </a:tc>
                <a:tc>
                  <a:txBody>
                    <a:bodyPr/>
                    <a:lstStyle/>
                    <a:p>
                      <a:pPr algn="l" rtl="0" fontAlgn="t">
                        <a:lnSpc>
                          <a:spcPct val="125000"/>
                        </a:lnSpc>
                      </a:pPr>
                      <a:r>
                        <a:rPr lang="en-US" sz="2000" b="0" dirty="0">
                          <a:solidFill>
                            <a:srgbClr val="000000"/>
                          </a:solidFill>
                          <a:effectLst/>
                          <a:latin typeface="+mn-ea"/>
                          <a:ea typeface="+mn-ea"/>
                        </a:rPr>
                        <a:t>… where </a:t>
                      </a:r>
                      <a:r>
                        <a:rPr lang="en-US" sz="2000" b="0" dirty="0" err="1">
                          <a:solidFill>
                            <a:srgbClr val="000000"/>
                          </a:solidFill>
                          <a:effectLst/>
                          <a:latin typeface="+mn-ea"/>
                          <a:ea typeface="+mn-ea"/>
                        </a:rPr>
                        <a:t>x.age</a:t>
                      </a:r>
                      <a:r>
                        <a:rPr lang="en-US" sz="2000" b="0" dirty="0">
                          <a:solidFill>
                            <a:srgbClr val="000000"/>
                          </a:solidFill>
                          <a:effectLst/>
                          <a:latin typeface="+mn-ea"/>
                          <a:ea typeface="+mn-ea"/>
                        </a:rPr>
                        <a:t> = ?1 order by </a:t>
                      </a:r>
                      <a:r>
                        <a:rPr lang="en-US" sz="2000" b="0" dirty="0" err="1">
                          <a:solidFill>
                            <a:srgbClr val="000000"/>
                          </a:solidFill>
                          <a:effectLst/>
                          <a:latin typeface="+mn-ea"/>
                          <a:ea typeface="+mn-ea"/>
                        </a:rPr>
                        <a:t>x.lastname</a:t>
                      </a:r>
                      <a:r>
                        <a:rPr lang="en-US" sz="2000" b="0" dirty="0">
                          <a:solidFill>
                            <a:srgbClr val="000000"/>
                          </a:solidFill>
                          <a:effectLst/>
                          <a:latin typeface="+mn-ea"/>
                          <a:ea typeface="+mn-ea"/>
                        </a:rPr>
                        <a:t> </a:t>
                      </a:r>
                      <a:r>
                        <a:rPr lang="en-US" sz="2000" b="0" dirty="0" err="1">
                          <a:solidFill>
                            <a:srgbClr val="000000"/>
                          </a:solidFill>
                          <a:effectLst/>
                          <a:latin typeface="+mn-ea"/>
                          <a:ea typeface="+mn-ea"/>
                        </a:rPr>
                        <a:t>desc</a:t>
                      </a:r>
                      <a:endParaRPr lang="en-US" sz="2000" b="0" dirty="0">
                        <a:solidFill>
                          <a:srgbClr val="000000"/>
                        </a:solidFill>
                        <a:effectLst/>
                        <a:latin typeface="+mn-ea"/>
                        <a:ea typeface="+mn-ea"/>
                      </a:endParaRPr>
                    </a:p>
                  </a:txBody>
                  <a:tcPr marL="30009" marR="30009" marT="15005" marB="15005">
                    <a:lnL w="9525" cap="flat" cmpd="sng" algn="ctr">
                      <a:solidFill>
                        <a:srgbClr val="CACACA"/>
                      </a:solidFill>
                      <a:prstDash val="solid"/>
                      <a:round/>
                      <a:headEnd type="none" w="med" len="med"/>
                      <a:tailEnd type="none" w="med" len="med"/>
                    </a:lnL>
                    <a:lnR w="9525" cap="flat" cmpd="sng" algn="ctr">
                      <a:solidFill>
                        <a:srgbClr val="CACACA"/>
                      </a:solidFill>
                      <a:prstDash val="solid"/>
                      <a:round/>
                      <a:headEnd type="none" w="med" len="med"/>
                      <a:tailEnd type="none" w="med" len="med"/>
                    </a:lnR>
                    <a:lnT w="9525" cap="flat" cmpd="sng" algn="ctr">
                      <a:solidFill>
                        <a:srgbClr val="CACACA"/>
                      </a:solidFill>
                      <a:prstDash val="solid"/>
                      <a:round/>
                      <a:headEnd type="none" w="med" len="med"/>
                      <a:tailEnd type="none" w="med" len="med"/>
                    </a:lnT>
                    <a:lnB w="9525" cap="flat" cmpd="sng" algn="ctr">
                      <a:solidFill>
                        <a:srgbClr val="CACACA"/>
                      </a:solidFill>
                      <a:prstDash val="solid"/>
                      <a:round/>
                      <a:headEnd type="none" w="med" len="med"/>
                      <a:tailEnd type="none" w="med" len="med"/>
                    </a:lnB>
                    <a:solidFill>
                      <a:srgbClr val="FFFFFF"/>
                    </a:solidFill>
                  </a:tcPr>
                </a:tc>
                <a:extLst>
                  <a:ext uri="{0D108BD9-81ED-4DB2-BD59-A6C34878D82A}">
                    <a16:rowId xmlns:a16="http://schemas.microsoft.com/office/drawing/2014/main" val="230059606"/>
                  </a:ext>
                </a:extLst>
              </a:tr>
            </a:tbl>
          </a:graphicData>
        </a:graphic>
      </p:graphicFrame>
    </p:spTree>
    <p:extLst>
      <p:ext uri="{BB962C8B-B14F-4D97-AF65-F5344CB8AC3E}">
        <p14:creationId xmlns:p14="http://schemas.microsoft.com/office/powerpoint/2010/main" val="353288312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0" kern="1800" dirty="0">
                <a:latin typeface="Times New Roman"/>
              </a:rPr>
              <a:t>10.2 Spring Data JPA</a:t>
            </a:r>
            <a:endParaRPr lang="zh-CN" altLang="en-US" b="0" kern="1800" dirty="0">
              <a:latin typeface="Times New Roman"/>
            </a:endParaRPr>
          </a:p>
        </p:txBody>
      </p:sp>
      <p:sp>
        <p:nvSpPr>
          <p:cNvPr id="3" name="文本框 2"/>
          <p:cNvSpPr txBox="1"/>
          <p:nvPr/>
        </p:nvSpPr>
        <p:spPr>
          <a:xfrm>
            <a:off x="250370" y="1223784"/>
            <a:ext cx="11551105" cy="2400657"/>
          </a:xfrm>
          <a:prstGeom prst="rect">
            <a:avLst/>
          </a:prstGeom>
          <a:noFill/>
        </p:spPr>
        <p:txBody>
          <a:bodyPr wrap="square" rtlCol="0">
            <a:spAutoFit/>
          </a:bodyPr>
          <a:lstStyle/>
          <a:p>
            <a:pPr marL="109855">
              <a:lnSpc>
                <a:spcPct val="150000"/>
              </a:lnSpc>
              <a:spcBef>
                <a:spcPts val="400"/>
              </a:spcBef>
              <a:buClr>
                <a:schemeClr val="accent1"/>
              </a:buClr>
              <a:buSzPct val="68000"/>
            </a:pPr>
            <a:r>
              <a:rPr lang="en-US" altLang="zh-CN" sz="2000" dirty="0"/>
              <a:t>10.2.3 Repository</a:t>
            </a:r>
            <a:r>
              <a:rPr lang="zh-CN" altLang="en-US" sz="2000" dirty="0"/>
              <a:t>与查询</a:t>
            </a:r>
          </a:p>
          <a:p>
            <a:pPr lvl="0">
              <a:lnSpc>
                <a:spcPct val="150000"/>
              </a:lnSpc>
            </a:pPr>
            <a:endParaRPr lang="en-US" altLang="zh-CN" sz="2000" dirty="0">
              <a:latin typeface="+mn-ea"/>
              <a:ea typeface="+mn-ea"/>
              <a:cs typeface="Courier New" panose="02070309020205020404" pitchFamily="49" charset="0"/>
            </a:endParaRPr>
          </a:p>
          <a:p>
            <a:pPr lvl="0">
              <a:lnSpc>
                <a:spcPct val="150000"/>
              </a:lnSpc>
            </a:pPr>
            <a:r>
              <a:rPr lang="zh-CN" altLang="en-US" sz="2000" dirty="0">
                <a:latin typeface="+mn-ea"/>
                <a:ea typeface="+mn-ea"/>
                <a:cs typeface="Courier New" panose="02070309020205020404" pitchFamily="49" charset="0"/>
              </a:rPr>
              <a:t>　　</a:t>
            </a:r>
            <a:endParaRPr lang="en-US" altLang="zh-CN" sz="2000" dirty="0">
              <a:latin typeface="+mn-ea"/>
              <a:ea typeface="+mn-ea"/>
              <a:cs typeface="Courier New" panose="02070309020205020404" pitchFamily="49" charset="0"/>
            </a:endParaRPr>
          </a:p>
          <a:p>
            <a:pPr lvl="0">
              <a:lnSpc>
                <a:spcPct val="150000"/>
              </a:lnSpc>
            </a:pPr>
            <a:endParaRPr lang="zh-CN" altLang="en-US" sz="2000" dirty="0">
              <a:latin typeface="+mn-ea"/>
              <a:ea typeface="+mn-ea"/>
              <a:cs typeface="Courier New" panose="02070309020205020404" pitchFamily="49" charset="0"/>
            </a:endParaRPr>
          </a:p>
          <a:p>
            <a:pPr lvl="0">
              <a:lnSpc>
                <a:spcPct val="150000"/>
              </a:lnSpc>
            </a:pPr>
            <a:r>
              <a:rPr lang="zh-CN" altLang="zh-CN" sz="2000" dirty="0">
                <a:latin typeface="+mn-ea"/>
                <a:ea typeface="+mn-ea"/>
                <a:cs typeface="Courier New" panose="02070309020205020404" pitchFamily="49" charset="0"/>
              </a:rPr>
              <a:t>　　</a:t>
            </a:r>
            <a:endParaRPr lang="en-US" altLang="zh-CN" sz="2000" dirty="0">
              <a:latin typeface="+mn-ea"/>
              <a:ea typeface="+mn-ea"/>
              <a:sym typeface="+mn-ea"/>
            </a:endParaRPr>
          </a:p>
        </p:txBody>
      </p:sp>
      <p:graphicFrame>
        <p:nvGraphicFramePr>
          <p:cNvPr id="4" name="表格 3"/>
          <p:cNvGraphicFramePr>
            <a:graphicFrameLocks noGrp="1"/>
          </p:cNvGraphicFramePr>
          <p:nvPr>
            <p:extLst>
              <p:ext uri="{D42A27DB-BD31-4B8C-83A1-F6EECF244321}">
                <p14:modId xmlns:p14="http://schemas.microsoft.com/office/powerpoint/2010/main" val="221847786"/>
              </p:ext>
            </p:extLst>
          </p:nvPr>
        </p:nvGraphicFramePr>
        <p:xfrm>
          <a:off x="647699" y="1964056"/>
          <a:ext cx="10801350" cy="3380460"/>
        </p:xfrm>
        <a:graphic>
          <a:graphicData uri="http://schemas.openxmlformats.org/drawingml/2006/table">
            <a:tbl>
              <a:tblPr/>
              <a:tblGrid>
                <a:gridCol w="1466851">
                  <a:extLst>
                    <a:ext uri="{9D8B030D-6E8A-4147-A177-3AD203B41FA5}">
                      <a16:colId xmlns:a16="http://schemas.microsoft.com/office/drawing/2014/main" val="1374436893"/>
                    </a:ext>
                  </a:extLst>
                </a:gridCol>
                <a:gridCol w="4476967">
                  <a:extLst>
                    <a:ext uri="{9D8B030D-6E8A-4147-A177-3AD203B41FA5}">
                      <a16:colId xmlns:a16="http://schemas.microsoft.com/office/drawing/2014/main" val="1850163418"/>
                    </a:ext>
                  </a:extLst>
                </a:gridCol>
                <a:gridCol w="4857532">
                  <a:extLst>
                    <a:ext uri="{9D8B030D-6E8A-4147-A177-3AD203B41FA5}">
                      <a16:colId xmlns:a16="http://schemas.microsoft.com/office/drawing/2014/main" val="2072463797"/>
                    </a:ext>
                  </a:extLst>
                </a:gridCol>
              </a:tblGrid>
              <a:tr h="120037">
                <a:tc>
                  <a:txBody>
                    <a:bodyPr/>
                    <a:lstStyle/>
                    <a:p>
                      <a:pPr algn="l" rtl="0" fontAlgn="t">
                        <a:lnSpc>
                          <a:spcPct val="150000"/>
                        </a:lnSpc>
                      </a:pPr>
                      <a:r>
                        <a:rPr lang="en-US" sz="2000" b="0" dirty="0">
                          <a:solidFill>
                            <a:srgbClr val="000000"/>
                          </a:solidFill>
                          <a:effectLst/>
                          <a:latin typeface="+mn-ea"/>
                          <a:ea typeface="+mn-ea"/>
                        </a:rPr>
                        <a:t>Not</a:t>
                      </a:r>
                    </a:p>
                  </a:txBody>
                  <a:tcPr marL="30009" marR="30009" marT="15005" marB="15005">
                    <a:lnL w="9525" cap="flat" cmpd="sng" algn="ctr">
                      <a:solidFill>
                        <a:srgbClr val="CACACA"/>
                      </a:solidFill>
                      <a:prstDash val="solid"/>
                      <a:round/>
                      <a:headEnd type="none" w="med" len="med"/>
                      <a:tailEnd type="none" w="med" len="med"/>
                    </a:lnL>
                    <a:lnR w="9525" cap="flat" cmpd="sng" algn="ctr">
                      <a:solidFill>
                        <a:srgbClr val="CACACA"/>
                      </a:solidFill>
                      <a:prstDash val="solid"/>
                      <a:round/>
                      <a:headEnd type="none" w="med" len="med"/>
                      <a:tailEnd type="none" w="med" len="med"/>
                    </a:lnR>
                    <a:lnT w="9525" cap="flat" cmpd="sng" algn="ctr">
                      <a:solidFill>
                        <a:srgbClr val="CACACA"/>
                      </a:solidFill>
                      <a:prstDash val="solid"/>
                      <a:round/>
                      <a:headEnd type="none" w="med" len="med"/>
                      <a:tailEnd type="none" w="med" len="med"/>
                    </a:lnT>
                    <a:lnB w="9525" cap="flat" cmpd="sng" algn="ctr">
                      <a:solidFill>
                        <a:srgbClr val="CACACA"/>
                      </a:solidFill>
                      <a:prstDash val="solid"/>
                      <a:round/>
                      <a:headEnd type="none" w="med" len="med"/>
                      <a:tailEnd type="none" w="med" len="med"/>
                    </a:lnB>
                    <a:solidFill>
                      <a:srgbClr val="FFFFFF"/>
                    </a:solidFill>
                  </a:tcPr>
                </a:tc>
                <a:tc>
                  <a:txBody>
                    <a:bodyPr/>
                    <a:lstStyle/>
                    <a:p>
                      <a:pPr algn="l" rtl="0" fontAlgn="t">
                        <a:lnSpc>
                          <a:spcPct val="150000"/>
                        </a:lnSpc>
                      </a:pPr>
                      <a:r>
                        <a:rPr lang="en-US" sz="2000" b="0">
                          <a:solidFill>
                            <a:srgbClr val="000000"/>
                          </a:solidFill>
                          <a:effectLst/>
                          <a:latin typeface="+mn-ea"/>
                          <a:ea typeface="+mn-ea"/>
                        </a:rPr>
                        <a:t>findByLastnameNot</a:t>
                      </a:r>
                    </a:p>
                  </a:txBody>
                  <a:tcPr marL="30009" marR="30009" marT="15005" marB="15005">
                    <a:lnL w="9525" cap="flat" cmpd="sng" algn="ctr">
                      <a:solidFill>
                        <a:srgbClr val="CACACA"/>
                      </a:solidFill>
                      <a:prstDash val="solid"/>
                      <a:round/>
                      <a:headEnd type="none" w="med" len="med"/>
                      <a:tailEnd type="none" w="med" len="med"/>
                    </a:lnL>
                    <a:lnR w="9525" cap="flat" cmpd="sng" algn="ctr">
                      <a:solidFill>
                        <a:srgbClr val="CACACA"/>
                      </a:solidFill>
                      <a:prstDash val="solid"/>
                      <a:round/>
                      <a:headEnd type="none" w="med" len="med"/>
                      <a:tailEnd type="none" w="med" len="med"/>
                    </a:lnR>
                    <a:lnT w="9525" cap="flat" cmpd="sng" algn="ctr">
                      <a:solidFill>
                        <a:srgbClr val="CACACA"/>
                      </a:solidFill>
                      <a:prstDash val="solid"/>
                      <a:round/>
                      <a:headEnd type="none" w="med" len="med"/>
                      <a:tailEnd type="none" w="med" len="med"/>
                    </a:lnT>
                    <a:lnB w="9525" cap="flat" cmpd="sng" algn="ctr">
                      <a:solidFill>
                        <a:srgbClr val="CACACA"/>
                      </a:solidFill>
                      <a:prstDash val="solid"/>
                      <a:round/>
                      <a:headEnd type="none" w="med" len="med"/>
                      <a:tailEnd type="none" w="med" len="med"/>
                    </a:lnB>
                    <a:solidFill>
                      <a:srgbClr val="FFFFFF"/>
                    </a:solidFill>
                  </a:tcPr>
                </a:tc>
                <a:tc>
                  <a:txBody>
                    <a:bodyPr/>
                    <a:lstStyle/>
                    <a:p>
                      <a:pPr algn="l" rtl="0" fontAlgn="t">
                        <a:lnSpc>
                          <a:spcPct val="150000"/>
                        </a:lnSpc>
                      </a:pPr>
                      <a:r>
                        <a:rPr lang="en-US" sz="2000" b="0" dirty="0">
                          <a:solidFill>
                            <a:srgbClr val="000000"/>
                          </a:solidFill>
                          <a:effectLst/>
                          <a:latin typeface="+mn-ea"/>
                          <a:ea typeface="+mn-ea"/>
                        </a:rPr>
                        <a:t>… where </a:t>
                      </a:r>
                      <a:r>
                        <a:rPr lang="en-US" sz="2000" b="0" dirty="0" err="1">
                          <a:solidFill>
                            <a:srgbClr val="000000"/>
                          </a:solidFill>
                          <a:effectLst/>
                          <a:latin typeface="+mn-ea"/>
                          <a:ea typeface="+mn-ea"/>
                        </a:rPr>
                        <a:t>x.lastname</a:t>
                      </a:r>
                      <a:r>
                        <a:rPr lang="en-US" sz="2000" b="0" dirty="0">
                          <a:solidFill>
                            <a:srgbClr val="000000"/>
                          </a:solidFill>
                          <a:effectLst/>
                          <a:latin typeface="+mn-ea"/>
                          <a:ea typeface="+mn-ea"/>
                        </a:rPr>
                        <a:t> &lt;&gt; ?1</a:t>
                      </a:r>
                    </a:p>
                  </a:txBody>
                  <a:tcPr marL="30009" marR="30009" marT="15005" marB="15005">
                    <a:lnL w="9525" cap="flat" cmpd="sng" algn="ctr">
                      <a:solidFill>
                        <a:srgbClr val="CACACA"/>
                      </a:solidFill>
                      <a:prstDash val="solid"/>
                      <a:round/>
                      <a:headEnd type="none" w="med" len="med"/>
                      <a:tailEnd type="none" w="med" len="med"/>
                    </a:lnL>
                    <a:lnR w="9525" cap="flat" cmpd="sng" algn="ctr">
                      <a:solidFill>
                        <a:srgbClr val="CACACA"/>
                      </a:solidFill>
                      <a:prstDash val="solid"/>
                      <a:round/>
                      <a:headEnd type="none" w="med" len="med"/>
                      <a:tailEnd type="none" w="med" len="med"/>
                    </a:lnR>
                    <a:lnT w="9525" cap="flat" cmpd="sng" algn="ctr">
                      <a:solidFill>
                        <a:srgbClr val="CACACA"/>
                      </a:solidFill>
                      <a:prstDash val="solid"/>
                      <a:round/>
                      <a:headEnd type="none" w="med" len="med"/>
                      <a:tailEnd type="none" w="med" len="med"/>
                    </a:lnT>
                    <a:lnB w="9525" cap="flat" cmpd="sng" algn="ctr">
                      <a:solidFill>
                        <a:srgbClr val="CACACA"/>
                      </a:solidFill>
                      <a:prstDash val="solid"/>
                      <a:round/>
                      <a:headEnd type="none" w="med" len="med"/>
                      <a:tailEnd type="none" w="med" len="med"/>
                    </a:lnB>
                    <a:solidFill>
                      <a:srgbClr val="FFFFFF"/>
                    </a:solidFill>
                  </a:tcPr>
                </a:tc>
                <a:extLst>
                  <a:ext uri="{0D108BD9-81ED-4DB2-BD59-A6C34878D82A}">
                    <a16:rowId xmlns:a16="http://schemas.microsoft.com/office/drawing/2014/main" val="1877596629"/>
                  </a:ext>
                </a:extLst>
              </a:tr>
              <a:tr h="210065">
                <a:tc>
                  <a:txBody>
                    <a:bodyPr/>
                    <a:lstStyle/>
                    <a:p>
                      <a:pPr algn="l" rtl="0" fontAlgn="t">
                        <a:lnSpc>
                          <a:spcPct val="150000"/>
                        </a:lnSpc>
                      </a:pPr>
                      <a:r>
                        <a:rPr lang="en-US" sz="2000" b="0">
                          <a:solidFill>
                            <a:srgbClr val="000000"/>
                          </a:solidFill>
                          <a:effectLst/>
                          <a:latin typeface="+mn-ea"/>
                          <a:ea typeface="+mn-ea"/>
                        </a:rPr>
                        <a:t>In</a:t>
                      </a:r>
                    </a:p>
                  </a:txBody>
                  <a:tcPr marL="30009" marR="30009" marT="15005" marB="15005">
                    <a:lnL w="9525" cap="flat" cmpd="sng" algn="ctr">
                      <a:solidFill>
                        <a:srgbClr val="CACACA"/>
                      </a:solidFill>
                      <a:prstDash val="solid"/>
                      <a:round/>
                      <a:headEnd type="none" w="med" len="med"/>
                      <a:tailEnd type="none" w="med" len="med"/>
                    </a:lnL>
                    <a:lnR w="9525" cap="flat" cmpd="sng" algn="ctr">
                      <a:solidFill>
                        <a:srgbClr val="CACACA"/>
                      </a:solidFill>
                      <a:prstDash val="solid"/>
                      <a:round/>
                      <a:headEnd type="none" w="med" len="med"/>
                      <a:tailEnd type="none" w="med" len="med"/>
                    </a:lnR>
                    <a:lnT w="9525" cap="flat" cmpd="sng" algn="ctr">
                      <a:solidFill>
                        <a:srgbClr val="CACACA"/>
                      </a:solidFill>
                      <a:prstDash val="solid"/>
                      <a:round/>
                      <a:headEnd type="none" w="med" len="med"/>
                      <a:tailEnd type="none" w="med" len="med"/>
                    </a:lnT>
                    <a:lnB w="9525" cap="flat" cmpd="sng" algn="ctr">
                      <a:solidFill>
                        <a:srgbClr val="CACACA"/>
                      </a:solidFill>
                      <a:prstDash val="solid"/>
                      <a:round/>
                      <a:headEnd type="none" w="med" len="med"/>
                      <a:tailEnd type="none" w="med" len="med"/>
                    </a:lnB>
                    <a:solidFill>
                      <a:srgbClr val="FFFFFF"/>
                    </a:solidFill>
                  </a:tcPr>
                </a:tc>
                <a:tc>
                  <a:txBody>
                    <a:bodyPr/>
                    <a:lstStyle/>
                    <a:p>
                      <a:pPr algn="l" rtl="0" fontAlgn="t">
                        <a:lnSpc>
                          <a:spcPct val="150000"/>
                        </a:lnSpc>
                      </a:pPr>
                      <a:r>
                        <a:rPr lang="en-US" sz="2000" b="0">
                          <a:solidFill>
                            <a:srgbClr val="000000"/>
                          </a:solidFill>
                          <a:effectLst/>
                          <a:latin typeface="+mn-ea"/>
                          <a:ea typeface="+mn-ea"/>
                        </a:rPr>
                        <a:t>findByAgeIn(Collection&lt;Age&gt; ages)</a:t>
                      </a:r>
                    </a:p>
                  </a:txBody>
                  <a:tcPr marL="30009" marR="30009" marT="15005" marB="15005">
                    <a:lnL w="9525" cap="flat" cmpd="sng" algn="ctr">
                      <a:solidFill>
                        <a:srgbClr val="CACACA"/>
                      </a:solidFill>
                      <a:prstDash val="solid"/>
                      <a:round/>
                      <a:headEnd type="none" w="med" len="med"/>
                      <a:tailEnd type="none" w="med" len="med"/>
                    </a:lnL>
                    <a:lnR w="9525" cap="flat" cmpd="sng" algn="ctr">
                      <a:solidFill>
                        <a:srgbClr val="CACACA"/>
                      </a:solidFill>
                      <a:prstDash val="solid"/>
                      <a:round/>
                      <a:headEnd type="none" w="med" len="med"/>
                      <a:tailEnd type="none" w="med" len="med"/>
                    </a:lnR>
                    <a:lnT w="9525" cap="flat" cmpd="sng" algn="ctr">
                      <a:solidFill>
                        <a:srgbClr val="CACACA"/>
                      </a:solidFill>
                      <a:prstDash val="solid"/>
                      <a:round/>
                      <a:headEnd type="none" w="med" len="med"/>
                      <a:tailEnd type="none" w="med" len="med"/>
                    </a:lnT>
                    <a:lnB w="9525" cap="flat" cmpd="sng" algn="ctr">
                      <a:solidFill>
                        <a:srgbClr val="CACACA"/>
                      </a:solidFill>
                      <a:prstDash val="solid"/>
                      <a:round/>
                      <a:headEnd type="none" w="med" len="med"/>
                      <a:tailEnd type="none" w="med" len="med"/>
                    </a:lnB>
                    <a:solidFill>
                      <a:srgbClr val="FFFFFF"/>
                    </a:solidFill>
                  </a:tcPr>
                </a:tc>
                <a:tc>
                  <a:txBody>
                    <a:bodyPr/>
                    <a:lstStyle/>
                    <a:p>
                      <a:pPr algn="l" rtl="0" fontAlgn="t">
                        <a:lnSpc>
                          <a:spcPct val="150000"/>
                        </a:lnSpc>
                      </a:pPr>
                      <a:r>
                        <a:rPr lang="en-US" sz="2000" b="0">
                          <a:solidFill>
                            <a:srgbClr val="000000"/>
                          </a:solidFill>
                          <a:effectLst/>
                          <a:latin typeface="+mn-ea"/>
                          <a:ea typeface="+mn-ea"/>
                        </a:rPr>
                        <a:t>… where x.age in ?1</a:t>
                      </a:r>
                    </a:p>
                  </a:txBody>
                  <a:tcPr marL="30009" marR="30009" marT="15005" marB="15005">
                    <a:lnL w="9525" cap="flat" cmpd="sng" algn="ctr">
                      <a:solidFill>
                        <a:srgbClr val="CACACA"/>
                      </a:solidFill>
                      <a:prstDash val="solid"/>
                      <a:round/>
                      <a:headEnd type="none" w="med" len="med"/>
                      <a:tailEnd type="none" w="med" len="med"/>
                    </a:lnL>
                    <a:lnR w="9525" cap="flat" cmpd="sng" algn="ctr">
                      <a:solidFill>
                        <a:srgbClr val="CACACA"/>
                      </a:solidFill>
                      <a:prstDash val="solid"/>
                      <a:round/>
                      <a:headEnd type="none" w="med" len="med"/>
                      <a:tailEnd type="none" w="med" len="med"/>
                    </a:lnR>
                    <a:lnT w="9525" cap="flat" cmpd="sng" algn="ctr">
                      <a:solidFill>
                        <a:srgbClr val="CACACA"/>
                      </a:solidFill>
                      <a:prstDash val="solid"/>
                      <a:round/>
                      <a:headEnd type="none" w="med" len="med"/>
                      <a:tailEnd type="none" w="med" len="med"/>
                    </a:lnT>
                    <a:lnB w="9525" cap="flat" cmpd="sng" algn="ctr">
                      <a:solidFill>
                        <a:srgbClr val="CACACA"/>
                      </a:solidFill>
                      <a:prstDash val="solid"/>
                      <a:round/>
                      <a:headEnd type="none" w="med" len="med"/>
                      <a:tailEnd type="none" w="med" len="med"/>
                    </a:lnB>
                    <a:solidFill>
                      <a:srgbClr val="FFFFFF"/>
                    </a:solidFill>
                  </a:tcPr>
                </a:tc>
                <a:extLst>
                  <a:ext uri="{0D108BD9-81ED-4DB2-BD59-A6C34878D82A}">
                    <a16:rowId xmlns:a16="http://schemas.microsoft.com/office/drawing/2014/main" val="2669623908"/>
                  </a:ext>
                </a:extLst>
              </a:tr>
              <a:tr h="210065">
                <a:tc>
                  <a:txBody>
                    <a:bodyPr/>
                    <a:lstStyle/>
                    <a:p>
                      <a:pPr algn="l" rtl="0" fontAlgn="t">
                        <a:lnSpc>
                          <a:spcPct val="150000"/>
                        </a:lnSpc>
                      </a:pPr>
                      <a:r>
                        <a:rPr lang="en-US" sz="2000" b="0">
                          <a:solidFill>
                            <a:srgbClr val="000000"/>
                          </a:solidFill>
                          <a:effectLst/>
                          <a:latin typeface="+mn-ea"/>
                          <a:ea typeface="+mn-ea"/>
                        </a:rPr>
                        <a:t>NotIn</a:t>
                      </a:r>
                    </a:p>
                  </a:txBody>
                  <a:tcPr marL="30009" marR="30009" marT="15005" marB="15005">
                    <a:lnL w="9525" cap="flat" cmpd="sng" algn="ctr">
                      <a:solidFill>
                        <a:srgbClr val="CACACA"/>
                      </a:solidFill>
                      <a:prstDash val="solid"/>
                      <a:round/>
                      <a:headEnd type="none" w="med" len="med"/>
                      <a:tailEnd type="none" w="med" len="med"/>
                    </a:lnL>
                    <a:lnR w="9525" cap="flat" cmpd="sng" algn="ctr">
                      <a:solidFill>
                        <a:srgbClr val="CACACA"/>
                      </a:solidFill>
                      <a:prstDash val="solid"/>
                      <a:round/>
                      <a:headEnd type="none" w="med" len="med"/>
                      <a:tailEnd type="none" w="med" len="med"/>
                    </a:lnR>
                    <a:lnT w="9525" cap="flat" cmpd="sng" algn="ctr">
                      <a:solidFill>
                        <a:srgbClr val="CACACA"/>
                      </a:solidFill>
                      <a:prstDash val="solid"/>
                      <a:round/>
                      <a:headEnd type="none" w="med" len="med"/>
                      <a:tailEnd type="none" w="med" len="med"/>
                    </a:lnT>
                    <a:lnB w="9525" cap="flat" cmpd="sng" algn="ctr">
                      <a:solidFill>
                        <a:srgbClr val="CACACA"/>
                      </a:solidFill>
                      <a:prstDash val="solid"/>
                      <a:round/>
                      <a:headEnd type="none" w="med" len="med"/>
                      <a:tailEnd type="none" w="med" len="med"/>
                    </a:lnB>
                    <a:solidFill>
                      <a:srgbClr val="FFFFFF"/>
                    </a:solidFill>
                  </a:tcPr>
                </a:tc>
                <a:tc>
                  <a:txBody>
                    <a:bodyPr/>
                    <a:lstStyle/>
                    <a:p>
                      <a:pPr algn="l" rtl="0" fontAlgn="t">
                        <a:lnSpc>
                          <a:spcPct val="150000"/>
                        </a:lnSpc>
                      </a:pPr>
                      <a:r>
                        <a:rPr lang="en-US" sz="2000" b="0">
                          <a:solidFill>
                            <a:srgbClr val="000000"/>
                          </a:solidFill>
                          <a:effectLst/>
                          <a:latin typeface="+mn-ea"/>
                          <a:ea typeface="+mn-ea"/>
                        </a:rPr>
                        <a:t>findByAgeNotIn(Collection&lt;Age&gt; ages)</a:t>
                      </a:r>
                    </a:p>
                  </a:txBody>
                  <a:tcPr marL="30009" marR="30009" marT="15005" marB="15005">
                    <a:lnL w="9525" cap="flat" cmpd="sng" algn="ctr">
                      <a:solidFill>
                        <a:srgbClr val="CACACA"/>
                      </a:solidFill>
                      <a:prstDash val="solid"/>
                      <a:round/>
                      <a:headEnd type="none" w="med" len="med"/>
                      <a:tailEnd type="none" w="med" len="med"/>
                    </a:lnL>
                    <a:lnR w="9525" cap="flat" cmpd="sng" algn="ctr">
                      <a:solidFill>
                        <a:srgbClr val="CACACA"/>
                      </a:solidFill>
                      <a:prstDash val="solid"/>
                      <a:round/>
                      <a:headEnd type="none" w="med" len="med"/>
                      <a:tailEnd type="none" w="med" len="med"/>
                    </a:lnR>
                    <a:lnT w="9525" cap="flat" cmpd="sng" algn="ctr">
                      <a:solidFill>
                        <a:srgbClr val="CACACA"/>
                      </a:solidFill>
                      <a:prstDash val="solid"/>
                      <a:round/>
                      <a:headEnd type="none" w="med" len="med"/>
                      <a:tailEnd type="none" w="med" len="med"/>
                    </a:lnT>
                    <a:lnB w="9525" cap="flat" cmpd="sng" algn="ctr">
                      <a:solidFill>
                        <a:srgbClr val="CACACA"/>
                      </a:solidFill>
                      <a:prstDash val="solid"/>
                      <a:round/>
                      <a:headEnd type="none" w="med" len="med"/>
                      <a:tailEnd type="none" w="med" len="med"/>
                    </a:lnB>
                    <a:solidFill>
                      <a:srgbClr val="FFFFFF"/>
                    </a:solidFill>
                  </a:tcPr>
                </a:tc>
                <a:tc>
                  <a:txBody>
                    <a:bodyPr/>
                    <a:lstStyle/>
                    <a:p>
                      <a:pPr algn="l" rtl="0" fontAlgn="t">
                        <a:lnSpc>
                          <a:spcPct val="150000"/>
                        </a:lnSpc>
                      </a:pPr>
                      <a:r>
                        <a:rPr lang="en-US" sz="2000" b="0">
                          <a:solidFill>
                            <a:srgbClr val="000000"/>
                          </a:solidFill>
                          <a:effectLst/>
                          <a:latin typeface="+mn-ea"/>
                          <a:ea typeface="+mn-ea"/>
                        </a:rPr>
                        <a:t>… where x.age not in ?1</a:t>
                      </a:r>
                    </a:p>
                  </a:txBody>
                  <a:tcPr marL="30009" marR="30009" marT="15005" marB="15005">
                    <a:lnL w="9525" cap="flat" cmpd="sng" algn="ctr">
                      <a:solidFill>
                        <a:srgbClr val="CACACA"/>
                      </a:solidFill>
                      <a:prstDash val="solid"/>
                      <a:round/>
                      <a:headEnd type="none" w="med" len="med"/>
                      <a:tailEnd type="none" w="med" len="med"/>
                    </a:lnL>
                    <a:lnR w="9525" cap="flat" cmpd="sng" algn="ctr">
                      <a:solidFill>
                        <a:srgbClr val="CACACA"/>
                      </a:solidFill>
                      <a:prstDash val="solid"/>
                      <a:round/>
                      <a:headEnd type="none" w="med" len="med"/>
                      <a:tailEnd type="none" w="med" len="med"/>
                    </a:lnR>
                    <a:lnT w="9525" cap="flat" cmpd="sng" algn="ctr">
                      <a:solidFill>
                        <a:srgbClr val="CACACA"/>
                      </a:solidFill>
                      <a:prstDash val="solid"/>
                      <a:round/>
                      <a:headEnd type="none" w="med" len="med"/>
                      <a:tailEnd type="none" w="med" len="med"/>
                    </a:lnT>
                    <a:lnB w="9525" cap="flat" cmpd="sng" algn="ctr">
                      <a:solidFill>
                        <a:srgbClr val="CACACA"/>
                      </a:solidFill>
                      <a:prstDash val="solid"/>
                      <a:round/>
                      <a:headEnd type="none" w="med" len="med"/>
                      <a:tailEnd type="none" w="med" len="med"/>
                    </a:lnB>
                    <a:solidFill>
                      <a:srgbClr val="FFFFFF"/>
                    </a:solidFill>
                  </a:tcPr>
                </a:tc>
                <a:extLst>
                  <a:ext uri="{0D108BD9-81ED-4DB2-BD59-A6C34878D82A}">
                    <a16:rowId xmlns:a16="http://schemas.microsoft.com/office/drawing/2014/main" val="3417432099"/>
                  </a:ext>
                </a:extLst>
              </a:tr>
              <a:tr h="120037">
                <a:tc>
                  <a:txBody>
                    <a:bodyPr/>
                    <a:lstStyle/>
                    <a:p>
                      <a:pPr algn="l" rtl="0" fontAlgn="t">
                        <a:lnSpc>
                          <a:spcPct val="150000"/>
                        </a:lnSpc>
                      </a:pPr>
                      <a:r>
                        <a:rPr lang="en-US" sz="2000" b="0">
                          <a:solidFill>
                            <a:srgbClr val="000000"/>
                          </a:solidFill>
                          <a:effectLst/>
                          <a:latin typeface="+mn-ea"/>
                          <a:ea typeface="+mn-ea"/>
                        </a:rPr>
                        <a:t>True</a:t>
                      </a:r>
                    </a:p>
                  </a:txBody>
                  <a:tcPr marL="30009" marR="30009" marT="15005" marB="15005">
                    <a:lnL w="9525" cap="flat" cmpd="sng" algn="ctr">
                      <a:solidFill>
                        <a:srgbClr val="CACACA"/>
                      </a:solidFill>
                      <a:prstDash val="solid"/>
                      <a:round/>
                      <a:headEnd type="none" w="med" len="med"/>
                      <a:tailEnd type="none" w="med" len="med"/>
                    </a:lnL>
                    <a:lnR w="9525" cap="flat" cmpd="sng" algn="ctr">
                      <a:solidFill>
                        <a:srgbClr val="CACACA"/>
                      </a:solidFill>
                      <a:prstDash val="solid"/>
                      <a:round/>
                      <a:headEnd type="none" w="med" len="med"/>
                      <a:tailEnd type="none" w="med" len="med"/>
                    </a:lnR>
                    <a:lnT w="9525" cap="flat" cmpd="sng" algn="ctr">
                      <a:solidFill>
                        <a:srgbClr val="CACACA"/>
                      </a:solidFill>
                      <a:prstDash val="solid"/>
                      <a:round/>
                      <a:headEnd type="none" w="med" len="med"/>
                      <a:tailEnd type="none" w="med" len="med"/>
                    </a:lnT>
                    <a:lnB w="9525" cap="flat" cmpd="sng" algn="ctr">
                      <a:solidFill>
                        <a:srgbClr val="CACACA"/>
                      </a:solidFill>
                      <a:prstDash val="solid"/>
                      <a:round/>
                      <a:headEnd type="none" w="med" len="med"/>
                      <a:tailEnd type="none" w="med" len="med"/>
                    </a:lnB>
                    <a:solidFill>
                      <a:srgbClr val="FFFFFF"/>
                    </a:solidFill>
                  </a:tcPr>
                </a:tc>
                <a:tc>
                  <a:txBody>
                    <a:bodyPr/>
                    <a:lstStyle/>
                    <a:p>
                      <a:pPr algn="l" rtl="0" fontAlgn="t">
                        <a:lnSpc>
                          <a:spcPct val="150000"/>
                        </a:lnSpc>
                      </a:pPr>
                      <a:r>
                        <a:rPr lang="en-US" sz="2000" b="0">
                          <a:solidFill>
                            <a:srgbClr val="000000"/>
                          </a:solidFill>
                          <a:effectLst/>
                          <a:latin typeface="+mn-ea"/>
                          <a:ea typeface="+mn-ea"/>
                        </a:rPr>
                        <a:t>findByActiveTrue()</a:t>
                      </a:r>
                    </a:p>
                  </a:txBody>
                  <a:tcPr marL="30009" marR="30009" marT="15005" marB="15005">
                    <a:lnL w="9525" cap="flat" cmpd="sng" algn="ctr">
                      <a:solidFill>
                        <a:srgbClr val="CACACA"/>
                      </a:solidFill>
                      <a:prstDash val="solid"/>
                      <a:round/>
                      <a:headEnd type="none" w="med" len="med"/>
                      <a:tailEnd type="none" w="med" len="med"/>
                    </a:lnL>
                    <a:lnR w="9525" cap="flat" cmpd="sng" algn="ctr">
                      <a:solidFill>
                        <a:srgbClr val="CACACA"/>
                      </a:solidFill>
                      <a:prstDash val="solid"/>
                      <a:round/>
                      <a:headEnd type="none" w="med" len="med"/>
                      <a:tailEnd type="none" w="med" len="med"/>
                    </a:lnR>
                    <a:lnT w="9525" cap="flat" cmpd="sng" algn="ctr">
                      <a:solidFill>
                        <a:srgbClr val="CACACA"/>
                      </a:solidFill>
                      <a:prstDash val="solid"/>
                      <a:round/>
                      <a:headEnd type="none" w="med" len="med"/>
                      <a:tailEnd type="none" w="med" len="med"/>
                    </a:lnT>
                    <a:lnB w="9525" cap="flat" cmpd="sng" algn="ctr">
                      <a:solidFill>
                        <a:srgbClr val="CACACA"/>
                      </a:solidFill>
                      <a:prstDash val="solid"/>
                      <a:round/>
                      <a:headEnd type="none" w="med" len="med"/>
                      <a:tailEnd type="none" w="med" len="med"/>
                    </a:lnB>
                    <a:solidFill>
                      <a:srgbClr val="FFFFFF"/>
                    </a:solidFill>
                  </a:tcPr>
                </a:tc>
                <a:tc>
                  <a:txBody>
                    <a:bodyPr/>
                    <a:lstStyle/>
                    <a:p>
                      <a:pPr algn="l" rtl="0" fontAlgn="t">
                        <a:lnSpc>
                          <a:spcPct val="150000"/>
                        </a:lnSpc>
                      </a:pPr>
                      <a:r>
                        <a:rPr lang="en-US" sz="2000" b="0">
                          <a:solidFill>
                            <a:srgbClr val="000000"/>
                          </a:solidFill>
                          <a:effectLst/>
                          <a:latin typeface="+mn-ea"/>
                          <a:ea typeface="+mn-ea"/>
                        </a:rPr>
                        <a:t>… where x.active = true</a:t>
                      </a:r>
                    </a:p>
                  </a:txBody>
                  <a:tcPr marL="30009" marR="30009" marT="15005" marB="15005">
                    <a:lnL w="9525" cap="flat" cmpd="sng" algn="ctr">
                      <a:solidFill>
                        <a:srgbClr val="CACACA"/>
                      </a:solidFill>
                      <a:prstDash val="solid"/>
                      <a:round/>
                      <a:headEnd type="none" w="med" len="med"/>
                      <a:tailEnd type="none" w="med" len="med"/>
                    </a:lnL>
                    <a:lnR w="9525" cap="flat" cmpd="sng" algn="ctr">
                      <a:solidFill>
                        <a:srgbClr val="CACACA"/>
                      </a:solidFill>
                      <a:prstDash val="solid"/>
                      <a:round/>
                      <a:headEnd type="none" w="med" len="med"/>
                      <a:tailEnd type="none" w="med" len="med"/>
                    </a:lnR>
                    <a:lnT w="9525" cap="flat" cmpd="sng" algn="ctr">
                      <a:solidFill>
                        <a:srgbClr val="CACACA"/>
                      </a:solidFill>
                      <a:prstDash val="solid"/>
                      <a:round/>
                      <a:headEnd type="none" w="med" len="med"/>
                      <a:tailEnd type="none" w="med" len="med"/>
                    </a:lnT>
                    <a:lnB w="9525" cap="flat" cmpd="sng" algn="ctr">
                      <a:solidFill>
                        <a:srgbClr val="CACACA"/>
                      </a:solidFill>
                      <a:prstDash val="solid"/>
                      <a:round/>
                      <a:headEnd type="none" w="med" len="med"/>
                      <a:tailEnd type="none" w="med" len="med"/>
                    </a:lnB>
                    <a:solidFill>
                      <a:srgbClr val="FFFFFF"/>
                    </a:solidFill>
                  </a:tcPr>
                </a:tc>
                <a:extLst>
                  <a:ext uri="{0D108BD9-81ED-4DB2-BD59-A6C34878D82A}">
                    <a16:rowId xmlns:a16="http://schemas.microsoft.com/office/drawing/2014/main" val="2099634206"/>
                  </a:ext>
                </a:extLst>
              </a:tr>
              <a:tr h="120037">
                <a:tc>
                  <a:txBody>
                    <a:bodyPr/>
                    <a:lstStyle/>
                    <a:p>
                      <a:pPr algn="l" rtl="0" fontAlgn="t">
                        <a:lnSpc>
                          <a:spcPct val="150000"/>
                        </a:lnSpc>
                      </a:pPr>
                      <a:r>
                        <a:rPr lang="en-US" sz="2000" b="0">
                          <a:solidFill>
                            <a:srgbClr val="000000"/>
                          </a:solidFill>
                          <a:effectLst/>
                          <a:latin typeface="+mn-ea"/>
                          <a:ea typeface="+mn-ea"/>
                        </a:rPr>
                        <a:t>False</a:t>
                      </a:r>
                    </a:p>
                  </a:txBody>
                  <a:tcPr marL="30009" marR="30009" marT="15005" marB="15005">
                    <a:lnL w="9525" cap="flat" cmpd="sng" algn="ctr">
                      <a:solidFill>
                        <a:srgbClr val="CACACA"/>
                      </a:solidFill>
                      <a:prstDash val="solid"/>
                      <a:round/>
                      <a:headEnd type="none" w="med" len="med"/>
                      <a:tailEnd type="none" w="med" len="med"/>
                    </a:lnL>
                    <a:lnR w="9525" cap="flat" cmpd="sng" algn="ctr">
                      <a:solidFill>
                        <a:srgbClr val="CACACA"/>
                      </a:solidFill>
                      <a:prstDash val="solid"/>
                      <a:round/>
                      <a:headEnd type="none" w="med" len="med"/>
                      <a:tailEnd type="none" w="med" len="med"/>
                    </a:lnR>
                    <a:lnT w="9525" cap="flat" cmpd="sng" algn="ctr">
                      <a:solidFill>
                        <a:srgbClr val="CACACA"/>
                      </a:solidFill>
                      <a:prstDash val="solid"/>
                      <a:round/>
                      <a:headEnd type="none" w="med" len="med"/>
                      <a:tailEnd type="none" w="med" len="med"/>
                    </a:lnT>
                    <a:lnB w="9525" cap="flat" cmpd="sng" algn="ctr">
                      <a:solidFill>
                        <a:srgbClr val="CACACA"/>
                      </a:solidFill>
                      <a:prstDash val="solid"/>
                      <a:round/>
                      <a:headEnd type="none" w="med" len="med"/>
                      <a:tailEnd type="none" w="med" len="med"/>
                    </a:lnB>
                    <a:solidFill>
                      <a:srgbClr val="FFFFFF"/>
                    </a:solidFill>
                  </a:tcPr>
                </a:tc>
                <a:tc>
                  <a:txBody>
                    <a:bodyPr/>
                    <a:lstStyle/>
                    <a:p>
                      <a:pPr algn="l" rtl="0" fontAlgn="t">
                        <a:lnSpc>
                          <a:spcPct val="150000"/>
                        </a:lnSpc>
                      </a:pPr>
                      <a:r>
                        <a:rPr lang="en-US" sz="2000" b="0">
                          <a:solidFill>
                            <a:srgbClr val="000000"/>
                          </a:solidFill>
                          <a:effectLst/>
                          <a:latin typeface="+mn-ea"/>
                          <a:ea typeface="+mn-ea"/>
                        </a:rPr>
                        <a:t>findByActiveFalse()</a:t>
                      </a:r>
                    </a:p>
                  </a:txBody>
                  <a:tcPr marL="30009" marR="30009" marT="15005" marB="15005">
                    <a:lnL w="9525" cap="flat" cmpd="sng" algn="ctr">
                      <a:solidFill>
                        <a:srgbClr val="CACACA"/>
                      </a:solidFill>
                      <a:prstDash val="solid"/>
                      <a:round/>
                      <a:headEnd type="none" w="med" len="med"/>
                      <a:tailEnd type="none" w="med" len="med"/>
                    </a:lnL>
                    <a:lnR w="9525" cap="flat" cmpd="sng" algn="ctr">
                      <a:solidFill>
                        <a:srgbClr val="CACACA"/>
                      </a:solidFill>
                      <a:prstDash val="solid"/>
                      <a:round/>
                      <a:headEnd type="none" w="med" len="med"/>
                      <a:tailEnd type="none" w="med" len="med"/>
                    </a:lnR>
                    <a:lnT w="9525" cap="flat" cmpd="sng" algn="ctr">
                      <a:solidFill>
                        <a:srgbClr val="CACACA"/>
                      </a:solidFill>
                      <a:prstDash val="solid"/>
                      <a:round/>
                      <a:headEnd type="none" w="med" len="med"/>
                      <a:tailEnd type="none" w="med" len="med"/>
                    </a:lnT>
                    <a:lnB w="9525" cap="flat" cmpd="sng" algn="ctr">
                      <a:solidFill>
                        <a:srgbClr val="CACACA"/>
                      </a:solidFill>
                      <a:prstDash val="solid"/>
                      <a:round/>
                      <a:headEnd type="none" w="med" len="med"/>
                      <a:tailEnd type="none" w="med" len="med"/>
                    </a:lnB>
                    <a:solidFill>
                      <a:srgbClr val="FFFFFF"/>
                    </a:solidFill>
                  </a:tcPr>
                </a:tc>
                <a:tc>
                  <a:txBody>
                    <a:bodyPr/>
                    <a:lstStyle/>
                    <a:p>
                      <a:pPr algn="l" rtl="0" fontAlgn="t">
                        <a:lnSpc>
                          <a:spcPct val="150000"/>
                        </a:lnSpc>
                      </a:pPr>
                      <a:r>
                        <a:rPr lang="en-US" sz="2000" b="0">
                          <a:solidFill>
                            <a:srgbClr val="000000"/>
                          </a:solidFill>
                          <a:effectLst/>
                          <a:latin typeface="+mn-ea"/>
                          <a:ea typeface="+mn-ea"/>
                        </a:rPr>
                        <a:t>… where x.active = false</a:t>
                      </a:r>
                    </a:p>
                  </a:txBody>
                  <a:tcPr marL="30009" marR="30009" marT="15005" marB="15005">
                    <a:lnL w="9525" cap="flat" cmpd="sng" algn="ctr">
                      <a:solidFill>
                        <a:srgbClr val="CACACA"/>
                      </a:solidFill>
                      <a:prstDash val="solid"/>
                      <a:round/>
                      <a:headEnd type="none" w="med" len="med"/>
                      <a:tailEnd type="none" w="med" len="med"/>
                    </a:lnL>
                    <a:lnR w="9525" cap="flat" cmpd="sng" algn="ctr">
                      <a:solidFill>
                        <a:srgbClr val="CACACA"/>
                      </a:solidFill>
                      <a:prstDash val="solid"/>
                      <a:round/>
                      <a:headEnd type="none" w="med" len="med"/>
                      <a:tailEnd type="none" w="med" len="med"/>
                    </a:lnR>
                    <a:lnT w="9525" cap="flat" cmpd="sng" algn="ctr">
                      <a:solidFill>
                        <a:srgbClr val="CACACA"/>
                      </a:solidFill>
                      <a:prstDash val="solid"/>
                      <a:round/>
                      <a:headEnd type="none" w="med" len="med"/>
                      <a:tailEnd type="none" w="med" len="med"/>
                    </a:lnT>
                    <a:lnB w="9525" cap="flat" cmpd="sng" algn="ctr">
                      <a:solidFill>
                        <a:srgbClr val="CACACA"/>
                      </a:solidFill>
                      <a:prstDash val="solid"/>
                      <a:round/>
                      <a:headEnd type="none" w="med" len="med"/>
                      <a:tailEnd type="none" w="med" len="med"/>
                    </a:lnB>
                    <a:solidFill>
                      <a:srgbClr val="FFFFFF"/>
                    </a:solidFill>
                  </a:tcPr>
                </a:tc>
                <a:extLst>
                  <a:ext uri="{0D108BD9-81ED-4DB2-BD59-A6C34878D82A}">
                    <a16:rowId xmlns:a16="http://schemas.microsoft.com/office/drawing/2014/main" val="1291898442"/>
                  </a:ext>
                </a:extLst>
              </a:tr>
              <a:tr h="210065">
                <a:tc>
                  <a:txBody>
                    <a:bodyPr/>
                    <a:lstStyle/>
                    <a:p>
                      <a:pPr algn="l" rtl="0" fontAlgn="t">
                        <a:lnSpc>
                          <a:spcPct val="150000"/>
                        </a:lnSpc>
                      </a:pPr>
                      <a:r>
                        <a:rPr lang="en-US" sz="2000" b="0" dirty="0" err="1">
                          <a:solidFill>
                            <a:srgbClr val="000000"/>
                          </a:solidFill>
                          <a:effectLst/>
                          <a:latin typeface="+mn-ea"/>
                          <a:ea typeface="+mn-ea"/>
                        </a:rPr>
                        <a:t>IgnoreCase</a:t>
                      </a:r>
                      <a:endParaRPr lang="en-US" sz="2000" b="0" dirty="0">
                        <a:solidFill>
                          <a:srgbClr val="000000"/>
                        </a:solidFill>
                        <a:effectLst/>
                        <a:latin typeface="+mn-ea"/>
                        <a:ea typeface="+mn-ea"/>
                      </a:endParaRPr>
                    </a:p>
                  </a:txBody>
                  <a:tcPr marL="30009" marR="30009" marT="15005" marB="15005">
                    <a:lnL w="9525" cap="flat" cmpd="sng" algn="ctr">
                      <a:solidFill>
                        <a:srgbClr val="CACACA"/>
                      </a:solidFill>
                      <a:prstDash val="solid"/>
                      <a:round/>
                      <a:headEnd type="none" w="med" len="med"/>
                      <a:tailEnd type="none" w="med" len="med"/>
                    </a:lnL>
                    <a:lnR w="9525" cap="flat" cmpd="sng" algn="ctr">
                      <a:solidFill>
                        <a:srgbClr val="CACACA"/>
                      </a:solidFill>
                      <a:prstDash val="solid"/>
                      <a:round/>
                      <a:headEnd type="none" w="med" len="med"/>
                      <a:tailEnd type="none" w="med" len="med"/>
                    </a:lnR>
                    <a:lnT w="9525" cap="flat" cmpd="sng" algn="ctr">
                      <a:solidFill>
                        <a:srgbClr val="CACACA"/>
                      </a:solidFill>
                      <a:prstDash val="solid"/>
                      <a:round/>
                      <a:headEnd type="none" w="med" len="med"/>
                      <a:tailEnd type="none" w="med" len="med"/>
                    </a:lnT>
                    <a:lnB w="9525" cap="flat" cmpd="sng" algn="ctr">
                      <a:solidFill>
                        <a:srgbClr val="CACACA"/>
                      </a:solidFill>
                      <a:prstDash val="solid"/>
                      <a:round/>
                      <a:headEnd type="none" w="med" len="med"/>
                      <a:tailEnd type="none" w="med" len="med"/>
                    </a:lnB>
                    <a:solidFill>
                      <a:srgbClr val="FFFFFF"/>
                    </a:solidFill>
                  </a:tcPr>
                </a:tc>
                <a:tc>
                  <a:txBody>
                    <a:bodyPr/>
                    <a:lstStyle/>
                    <a:p>
                      <a:pPr algn="l" rtl="0" fontAlgn="t">
                        <a:lnSpc>
                          <a:spcPct val="150000"/>
                        </a:lnSpc>
                      </a:pPr>
                      <a:r>
                        <a:rPr lang="en-US" sz="2000" b="0">
                          <a:solidFill>
                            <a:srgbClr val="000000"/>
                          </a:solidFill>
                          <a:effectLst/>
                          <a:latin typeface="+mn-ea"/>
                          <a:ea typeface="+mn-ea"/>
                        </a:rPr>
                        <a:t>findByFirstnameIgnoreCase</a:t>
                      </a:r>
                    </a:p>
                  </a:txBody>
                  <a:tcPr marL="30009" marR="30009" marT="15005" marB="15005">
                    <a:lnL w="9525" cap="flat" cmpd="sng" algn="ctr">
                      <a:solidFill>
                        <a:srgbClr val="CACACA"/>
                      </a:solidFill>
                      <a:prstDash val="solid"/>
                      <a:round/>
                      <a:headEnd type="none" w="med" len="med"/>
                      <a:tailEnd type="none" w="med" len="med"/>
                    </a:lnL>
                    <a:lnR w="9525" cap="flat" cmpd="sng" algn="ctr">
                      <a:solidFill>
                        <a:srgbClr val="CACACA"/>
                      </a:solidFill>
                      <a:prstDash val="solid"/>
                      <a:round/>
                      <a:headEnd type="none" w="med" len="med"/>
                      <a:tailEnd type="none" w="med" len="med"/>
                    </a:lnR>
                    <a:lnT w="9525" cap="flat" cmpd="sng" algn="ctr">
                      <a:solidFill>
                        <a:srgbClr val="CACACA"/>
                      </a:solidFill>
                      <a:prstDash val="solid"/>
                      <a:round/>
                      <a:headEnd type="none" w="med" len="med"/>
                      <a:tailEnd type="none" w="med" len="med"/>
                    </a:lnT>
                    <a:lnB w="9525" cap="flat" cmpd="sng" algn="ctr">
                      <a:solidFill>
                        <a:srgbClr val="CACACA"/>
                      </a:solidFill>
                      <a:prstDash val="solid"/>
                      <a:round/>
                      <a:headEnd type="none" w="med" len="med"/>
                      <a:tailEnd type="none" w="med" len="med"/>
                    </a:lnB>
                    <a:solidFill>
                      <a:srgbClr val="FFFFFF"/>
                    </a:solidFill>
                  </a:tcPr>
                </a:tc>
                <a:tc>
                  <a:txBody>
                    <a:bodyPr/>
                    <a:lstStyle/>
                    <a:p>
                      <a:pPr algn="l" rtl="0" fontAlgn="t">
                        <a:lnSpc>
                          <a:spcPct val="150000"/>
                        </a:lnSpc>
                      </a:pPr>
                      <a:r>
                        <a:rPr lang="en-US" sz="2000" b="0" dirty="0">
                          <a:solidFill>
                            <a:srgbClr val="000000"/>
                          </a:solidFill>
                          <a:effectLst/>
                          <a:latin typeface="+mn-ea"/>
                          <a:ea typeface="+mn-ea"/>
                        </a:rPr>
                        <a:t>… where UPPER(</a:t>
                      </a:r>
                      <a:r>
                        <a:rPr lang="en-US" sz="2000" b="0" dirty="0" err="1">
                          <a:solidFill>
                            <a:srgbClr val="000000"/>
                          </a:solidFill>
                          <a:effectLst/>
                          <a:latin typeface="+mn-ea"/>
                          <a:ea typeface="+mn-ea"/>
                        </a:rPr>
                        <a:t>x.firstame</a:t>
                      </a:r>
                      <a:r>
                        <a:rPr lang="en-US" sz="2000" b="0" dirty="0">
                          <a:solidFill>
                            <a:srgbClr val="000000"/>
                          </a:solidFill>
                          <a:effectLst/>
                          <a:latin typeface="+mn-ea"/>
                          <a:ea typeface="+mn-ea"/>
                        </a:rPr>
                        <a:t>) = UPPER(?1)</a:t>
                      </a:r>
                    </a:p>
                  </a:txBody>
                  <a:tcPr marL="30009" marR="30009" marT="15005" marB="15005">
                    <a:lnL w="9525" cap="flat" cmpd="sng" algn="ctr">
                      <a:solidFill>
                        <a:srgbClr val="CACACA"/>
                      </a:solidFill>
                      <a:prstDash val="solid"/>
                      <a:round/>
                      <a:headEnd type="none" w="med" len="med"/>
                      <a:tailEnd type="none" w="med" len="med"/>
                    </a:lnL>
                    <a:lnR w="9525" cap="flat" cmpd="sng" algn="ctr">
                      <a:solidFill>
                        <a:srgbClr val="CACACA"/>
                      </a:solidFill>
                      <a:prstDash val="solid"/>
                      <a:round/>
                      <a:headEnd type="none" w="med" len="med"/>
                      <a:tailEnd type="none" w="med" len="med"/>
                    </a:lnR>
                    <a:lnT w="9525" cap="flat" cmpd="sng" algn="ctr">
                      <a:solidFill>
                        <a:srgbClr val="CACACA"/>
                      </a:solidFill>
                      <a:prstDash val="solid"/>
                      <a:round/>
                      <a:headEnd type="none" w="med" len="med"/>
                      <a:tailEnd type="none" w="med" len="med"/>
                    </a:lnT>
                    <a:lnB w="9525" cap="flat" cmpd="sng" algn="ctr">
                      <a:solidFill>
                        <a:srgbClr val="CACACA"/>
                      </a:solidFill>
                      <a:prstDash val="solid"/>
                      <a:round/>
                      <a:headEnd type="none" w="med" len="med"/>
                      <a:tailEnd type="none" w="med" len="med"/>
                    </a:lnB>
                    <a:solidFill>
                      <a:srgbClr val="FFFFFF"/>
                    </a:solidFill>
                  </a:tcPr>
                </a:tc>
                <a:extLst>
                  <a:ext uri="{0D108BD9-81ED-4DB2-BD59-A6C34878D82A}">
                    <a16:rowId xmlns:a16="http://schemas.microsoft.com/office/drawing/2014/main" val="3968923293"/>
                  </a:ext>
                </a:extLst>
              </a:tr>
            </a:tbl>
          </a:graphicData>
        </a:graphic>
      </p:graphicFrame>
      <p:sp>
        <p:nvSpPr>
          <p:cNvPr id="5" name="文本框 4"/>
          <p:cNvSpPr txBox="1"/>
          <p:nvPr/>
        </p:nvSpPr>
        <p:spPr>
          <a:xfrm>
            <a:off x="4324350" y="1282125"/>
            <a:ext cx="2031325" cy="461665"/>
          </a:xfrm>
          <a:prstGeom prst="rect">
            <a:avLst/>
          </a:prstGeom>
          <a:noFill/>
        </p:spPr>
        <p:txBody>
          <a:bodyPr wrap="none" rtlCol="0">
            <a:spAutoFit/>
          </a:bodyPr>
          <a:lstStyle/>
          <a:p>
            <a:r>
              <a:rPr lang="zh-CN" altLang="en-US" sz="2400" dirty="0">
                <a:solidFill>
                  <a:srgbClr val="FF0000"/>
                </a:solidFill>
              </a:rPr>
              <a:t>查询关键字表</a:t>
            </a:r>
          </a:p>
        </p:txBody>
      </p:sp>
    </p:spTree>
    <p:extLst>
      <p:ext uri="{BB962C8B-B14F-4D97-AF65-F5344CB8AC3E}">
        <p14:creationId xmlns:p14="http://schemas.microsoft.com/office/powerpoint/2010/main" val="149546769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0" kern="1800" dirty="0">
                <a:latin typeface="Times New Roman"/>
              </a:rPr>
              <a:t>10.2 Spring Data JPA</a:t>
            </a:r>
            <a:endParaRPr lang="zh-CN" altLang="en-US" b="0" kern="1800" dirty="0">
              <a:latin typeface="Times New Roman"/>
            </a:endParaRPr>
          </a:p>
        </p:txBody>
      </p:sp>
      <p:sp>
        <p:nvSpPr>
          <p:cNvPr id="3" name="文本框 2"/>
          <p:cNvSpPr txBox="1"/>
          <p:nvPr/>
        </p:nvSpPr>
        <p:spPr>
          <a:xfrm>
            <a:off x="250370" y="1223784"/>
            <a:ext cx="11551105" cy="2400657"/>
          </a:xfrm>
          <a:prstGeom prst="rect">
            <a:avLst/>
          </a:prstGeom>
          <a:noFill/>
        </p:spPr>
        <p:txBody>
          <a:bodyPr wrap="square" rtlCol="0">
            <a:spAutoFit/>
          </a:bodyPr>
          <a:lstStyle/>
          <a:p>
            <a:pPr marL="109855">
              <a:lnSpc>
                <a:spcPct val="150000"/>
              </a:lnSpc>
              <a:spcBef>
                <a:spcPts val="400"/>
              </a:spcBef>
              <a:buClr>
                <a:schemeClr val="accent1"/>
              </a:buClr>
              <a:buSzPct val="68000"/>
            </a:pPr>
            <a:r>
              <a:rPr lang="en-US" altLang="zh-CN" sz="2000" dirty="0"/>
              <a:t>10.2.3 Repository</a:t>
            </a:r>
            <a:r>
              <a:rPr lang="zh-CN" altLang="en-US" sz="2000" dirty="0"/>
              <a:t>与查询</a:t>
            </a:r>
          </a:p>
          <a:p>
            <a:pPr lvl="0">
              <a:lnSpc>
                <a:spcPct val="150000"/>
              </a:lnSpc>
            </a:pPr>
            <a:endParaRPr lang="en-US" altLang="zh-CN" sz="2000" dirty="0">
              <a:latin typeface="+mn-ea"/>
              <a:ea typeface="+mn-ea"/>
              <a:cs typeface="Courier New" panose="02070309020205020404" pitchFamily="49" charset="0"/>
            </a:endParaRPr>
          </a:p>
          <a:p>
            <a:pPr lvl="0">
              <a:lnSpc>
                <a:spcPct val="150000"/>
              </a:lnSpc>
            </a:pPr>
            <a:r>
              <a:rPr lang="zh-CN" altLang="en-US" sz="2000" dirty="0">
                <a:latin typeface="+mn-ea"/>
                <a:ea typeface="+mn-ea"/>
                <a:cs typeface="Courier New" panose="02070309020205020404" pitchFamily="49" charset="0"/>
              </a:rPr>
              <a:t>　　</a:t>
            </a:r>
            <a:endParaRPr lang="en-US" altLang="zh-CN" sz="2000" dirty="0">
              <a:latin typeface="+mn-ea"/>
              <a:ea typeface="+mn-ea"/>
              <a:cs typeface="Courier New" panose="02070309020205020404" pitchFamily="49" charset="0"/>
            </a:endParaRPr>
          </a:p>
          <a:p>
            <a:pPr lvl="0">
              <a:lnSpc>
                <a:spcPct val="150000"/>
              </a:lnSpc>
            </a:pPr>
            <a:endParaRPr lang="zh-CN" altLang="en-US" sz="2000" dirty="0">
              <a:latin typeface="+mn-ea"/>
              <a:ea typeface="+mn-ea"/>
              <a:cs typeface="Courier New" panose="02070309020205020404" pitchFamily="49" charset="0"/>
            </a:endParaRPr>
          </a:p>
          <a:p>
            <a:pPr lvl="0">
              <a:lnSpc>
                <a:spcPct val="150000"/>
              </a:lnSpc>
            </a:pPr>
            <a:r>
              <a:rPr lang="zh-CN" altLang="zh-CN" sz="2000" dirty="0">
                <a:latin typeface="+mn-ea"/>
                <a:ea typeface="+mn-ea"/>
                <a:cs typeface="Courier New" panose="02070309020205020404" pitchFamily="49" charset="0"/>
              </a:rPr>
              <a:t>　　</a:t>
            </a:r>
            <a:endParaRPr lang="en-US" altLang="zh-CN" sz="2000" dirty="0">
              <a:latin typeface="+mn-ea"/>
              <a:ea typeface="+mn-ea"/>
              <a:sym typeface="+mn-ea"/>
            </a:endParaRPr>
          </a:p>
        </p:txBody>
      </p:sp>
      <p:sp>
        <p:nvSpPr>
          <p:cNvPr id="5" name="文本框 4"/>
          <p:cNvSpPr txBox="1"/>
          <p:nvPr/>
        </p:nvSpPr>
        <p:spPr>
          <a:xfrm>
            <a:off x="3396303" y="1309421"/>
            <a:ext cx="8537374" cy="461665"/>
          </a:xfrm>
          <a:prstGeom prst="rect">
            <a:avLst/>
          </a:prstGeom>
          <a:noFill/>
        </p:spPr>
        <p:txBody>
          <a:bodyPr wrap="square" rtlCol="0">
            <a:spAutoFit/>
          </a:bodyPr>
          <a:lstStyle/>
          <a:p>
            <a:r>
              <a:rPr lang="zh-CN" altLang="en-US" sz="2400" dirty="0">
                <a:solidFill>
                  <a:srgbClr val="FF0000"/>
                </a:solidFill>
              </a:rPr>
              <a:t>支持</a:t>
            </a:r>
            <a:r>
              <a:rPr lang="en-US" altLang="zh-CN" sz="2400" dirty="0">
                <a:solidFill>
                  <a:srgbClr val="FF0000"/>
                </a:solidFill>
              </a:rPr>
              <a:t>find…By, read…By, query…By, count…By,  get…By</a:t>
            </a:r>
            <a:r>
              <a:rPr lang="zh-CN" altLang="en-US" sz="2400" dirty="0">
                <a:solidFill>
                  <a:srgbClr val="FF0000"/>
                </a:solidFill>
              </a:rPr>
              <a:t>等</a:t>
            </a:r>
          </a:p>
        </p:txBody>
      </p:sp>
      <p:sp>
        <p:nvSpPr>
          <p:cNvPr id="6" name="矩形 5"/>
          <p:cNvSpPr/>
          <p:nvPr/>
        </p:nvSpPr>
        <p:spPr>
          <a:xfrm>
            <a:off x="559993" y="1856723"/>
            <a:ext cx="10931857" cy="4675832"/>
          </a:xfrm>
          <a:prstGeom prst="rect">
            <a:avLst/>
          </a:prstGeom>
        </p:spPr>
        <p:style>
          <a:lnRef idx="3">
            <a:schemeClr val="lt1"/>
          </a:lnRef>
          <a:fillRef idx="1">
            <a:schemeClr val="dk1"/>
          </a:fillRef>
          <a:effectRef idx="1">
            <a:schemeClr val="dk1"/>
          </a:effectRef>
          <a:fontRef idx="minor">
            <a:schemeClr val="lt1"/>
          </a:fontRef>
        </p:style>
        <p:txBody>
          <a:bodyPr wrap="square">
            <a:spAutoFit/>
          </a:bodyPr>
          <a:lstStyle/>
          <a:p>
            <a:pPr>
              <a:lnSpc>
                <a:spcPct val="125000"/>
              </a:lnSpc>
            </a:pPr>
            <a:r>
              <a:rPr lang="en-US" altLang="zh-CN" sz="2000" dirty="0">
                <a:solidFill>
                  <a:srgbClr val="F92672"/>
                </a:solidFill>
                <a:latin typeface="+mn-ea"/>
                <a:ea typeface="+mn-ea"/>
              </a:rPr>
              <a:t>interface</a:t>
            </a:r>
            <a:r>
              <a:rPr lang="en-US" altLang="zh-CN" sz="2000" dirty="0">
                <a:solidFill>
                  <a:srgbClr val="E6E1DC"/>
                </a:solidFill>
                <a:latin typeface="+mn-ea"/>
                <a:ea typeface="+mn-ea"/>
              </a:rPr>
              <a:t> </a:t>
            </a:r>
            <a:r>
              <a:rPr lang="en-US" altLang="zh-CN" sz="2000" dirty="0" err="1">
                <a:solidFill>
                  <a:srgbClr val="E6C07B"/>
                </a:solidFill>
                <a:latin typeface="+mn-ea"/>
                <a:ea typeface="+mn-ea"/>
              </a:rPr>
              <a:t>PersonRepository</a:t>
            </a:r>
            <a:r>
              <a:rPr lang="en-US" altLang="zh-CN" sz="2000" dirty="0">
                <a:solidFill>
                  <a:srgbClr val="E6E1DC"/>
                </a:solidFill>
                <a:latin typeface="+mn-ea"/>
                <a:ea typeface="+mn-ea"/>
              </a:rPr>
              <a:t> </a:t>
            </a:r>
            <a:r>
              <a:rPr lang="en-US" altLang="zh-CN" sz="2000" dirty="0">
                <a:solidFill>
                  <a:srgbClr val="F92672"/>
                </a:solidFill>
                <a:latin typeface="+mn-ea"/>
                <a:ea typeface="+mn-ea"/>
              </a:rPr>
              <a:t>extends</a:t>
            </a:r>
            <a:r>
              <a:rPr lang="en-US" altLang="zh-CN" sz="2000" dirty="0">
                <a:solidFill>
                  <a:srgbClr val="E6E1DC"/>
                </a:solidFill>
                <a:latin typeface="+mn-ea"/>
                <a:ea typeface="+mn-ea"/>
              </a:rPr>
              <a:t> </a:t>
            </a:r>
            <a:r>
              <a:rPr lang="en-US" altLang="zh-CN" sz="2000" dirty="0">
                <a:solidFill>
                  <a:srgbClr val="E6C07B"/>
                </a:solidFill>
                <a:latin typeface="+mn-ea"/>
                <a:ea typeface="+mn-ea"/>
              </a:rPr>
              <a:t>Repository</a:t>
            </a:r>
            <a:r>
              <a:rPr lang="en-US" altLang="zh-CN" sz="2000" dirty="0">
                <a:solidFill>
                  <a:srgbClr val="E6E1DC"/>
                </a:solidFill>
                <a:latin typeface="+mn-ea"/>
                <a:ea typeface="+mn-ea"/>
              </a:rPr>
              <a:t>&lt;</a:t>
            </a:r>
            <a:r>
              <a:rPr lang="en-US" altLang="zh-CN" sz="2000" dirty="0">
                <a:solidFill>
                  <a:srgbClr val="E6C07B"/>
                </a:solidFill>
                <a:latin typeface="+mn-ea"/>
                <a:ea typeface="+mn-ea"/>
              </a:rPr>
              <a:t>Person</a:t>
            </a:r>
            <a:r>
              <a:rPr lang="en-US" altLang="zh-CN" sz="2000" dirty="0">
                <a:solidFill>
                  <a:srgbClr val="E6E1DC"/>
                </a:solidFill>
                <a:latin typeface="+mn-ea"/>
                <a:ea typeface="+mn-ea"/>
              </a:rPr>
              <a:t>, </a:t>
            </a:r>
            <a:r>
              <a:rPr lang="en-US" altLang="zh-CN" sz="2000" dirty="0">
                <a:solidFill>
                  <a:srgbClr val="E6C07B"/>
                </a:solidFill>
                <a:latin typeface="+mn-ea"/>
                <a:ea typeface="+mn-ea"/>
              </a:rPr>
              <a:t>Long</a:t>
            </a:r>
            <a:r>
              <a:rPr lang="en-US" altLang="zh-CN" sz="2000" dirty="0">
                <a:solidFill>
                  <a:srgbClr val="E6E1DC"/>
                </a:solidFill>
                <a:latin typeface="+mn-ea"/>
                <a:ea typeface="+mn-ea"/>
              </a:rPr>
              <a:t>&gt; { </a:t>
            </a:r>
          </a:p>
          <a:p>
            <a:pPr>
              <a:lnSpc>
                <a:spcPct val="125000"/>
              </a:lnSpc>
            </a:pPr>
            <a:r>
              <a:rPr lang="en-US" altLang="zh-CN" sz="2000" dirty="0">
                <a:solidFill>
                  <a:srgbClr val="61AEEE"/>
                </a:solidFill>
                <a:latin typeface="+mn-ea"/>
                <a:ea typeface="+mn-ea"/>
              </a:rPr>
              <a:t>List&lt;Person&gt; </a:t>
            </a:r>
            <a:r>
              <a:rPr lang="en-US" altLang="zh-CN" sz="2000" dirty="0" err="1">
                <a:solidFill>
                  <a:srgbClr val="61AEEE"/>
                </a:solidFill>
                <a:latin typeface="+mn-ea"/>
                <a:ea typeface="+mn-ea"/>
              </a:rPr>
              <a:t>findByEmailAddressAndLastname</a:t>
            </a:r>
            <a:r>
              <a:rPr lang="en-US" altLang="zh-CN" sz="2000" dirty="0">
                <a:solidFill>
                  <a:srgbClr val="A6E22E"/>
                </a:solidFill>
                <a:latin typeface="+mn-ea"/>
                <a:ea typeface="+mn-ea"/>
              </a:rPr>
              <a:t>(</a:t>
            </a:r>
            <a:r>
              <a:rPr lang="en-US" altLang="zh-CN" sz="2000" dirty="0" err="1">
                <a:solidFill>
                  <a:srgbClr val="A6E22E"/>
                </a:solidFill>
                <a:latin typeface="+mn-ea"/>
                <a:ea typeface="+mn-ea"/>
              </a:rPr>
              <a:t>EmailAddress</a:t>
            </a:r>
            <a:r>
              <a:rPr lang="en-US" altLang="zh-CN" sz="2000" dirty="0">
                <a:solidFill>
                  <a:srgbClr val="A6E22E"/>
                </a:solidFill>
                <a:latin typeface="+mn-ea"/>
                <a:ea typeface="+mn-ea"/>
              </a:rPr>
              <a:t> </a:t>
            </a:r>
            <a:r>
              <a:rPr lang="en-US" altLang="zh-CN" sz="2000" dirty="0" err="1">
                <a:solidFill>
                  <a:srgbClr val="A6E22E"/>
                </a:solidFill>
                <a:latin typeface="+mn-ea"/>
                <a:ea typeface="+mn-ea"/>
              </a:rPr>
              <a:t>emailAddress</a:t>
            </a:r>
            <a:r>
              <a:rPr lang="en-US" altLang="zh-CN" sz="2000" dirty="0">
                <a:solidFill>
                  <a:srgbClr val="A6E22E"/>
                </a:solidFill>
                <a:latin typeface="+mn-ea"/>
                <a:ea typeface="+mn-ea"/>
              </a:rPr>
              <a:t>, String </a:t>
            </a:r>
            <a:r>
              <a:rPr lang="en-US" altLang="zh-CN" sz="2000" dirty="0" err="1">
                <a:solidFill>
                  <a:srgbClr val="A6E22E"/>
                </a:solidFill>
                <a:latin typeface="+mn-ea"/>
                <a:ea typeface="+mn-ea"/>
              </a:rPr>
              <a:t>lastname</a:t>
            </a:r>
            <a:r>
              <a:rPr lang="en-US" altLang="zh-CN" sz="2000" dirty="0">
                <a:solidFill>
                  <a:srgbClr val="A6E22E"/>
                </a:solidFill>
                <a:latin typeface="+mn-ea"/>
                <a:ea typeface="+mn-ea"/>
              </a:rPr>
              <a:t>)</a:t>
            </a:r>
            <a:r>
              <a:rPr lang="en-US" altLang="zh-CN" sz="2000" dirty="0">
                <a:solidFill>
                  <a:srgbClr val="E6E1DC"/>
                </a:solidFill>
                <a:latin typeface="+mn-ea"/>
                <a:ea typeface="+mn-ea"/>
              </a:rPr>
              <a:t>; </a:t>
            </a:r>
          </a:p>
          <a:p>
            <a:pPr>
              <a:lnSpc>
                <a:spcPct val="125000"/>
              </a:lnSpc>
            </a:pPr>
            <a:r>
              <a:rPr lang="en-US" altLang="zh-CN" sz="2000" i="1" dirty="0">
                <a:solidFill>
                  <a:srgbClr val="B18EB1"/>
                </a:solidFill>
                <a:latin typeface="+mn-ea"/>
                <a:ea typeface="+mn-ea"/>
              </a:rPr>
              <a:t>// Enables the distinct flag for the query</a:t>
            </a:r>
            <a:r>
              <a:rPr lang="en-US" altLang="zh-CN" sz="2000" dirty="0">
                <a:solidFill>
                  <a:srgbClr val="E6E1DC"/>
                </a:solidFill>
                <a:latin typeface="+mn-ea"/>
                <a:ea typeface="+mn-ea"/>
              </a:rPr>
              <a:t> </a:t>
            </a:r>
            <a:r>
              <a:rPr lang="en-US" altLang="zh-CN" sz="2000" dirty="0">
                <a:solidFill>
                  <a:srgbClr val="61AEEE"/>
                </a:solidFill>
                <a:latin typeface="+mn-ea"/>
                <a:ea typeface="+mn-ea"/>
              </a:rPr>
              <a:t>List&lt;Person&gt; </a:t>
            </a:r>
            <a:r>
              <a:rPr lang="en-US" altLang="zh-CN" sz="2000" dirty="0" err="1">
                <a:solidFill>
                  <a:srgbClr val="61AEEE"/>
                </a:solidFill>
                <a:latin typeface="+mn-ea"/>
                <a:ea typeface="+mn-ea"/>
              </a:rPr>
              <a:t>findDistinctPeopleByLastnameOrFirstname</a:t>
            </a:r>
            <a:r>
              <a:rPr lang="en-US" altLang="zh-CN" sz="2000" dirty="0">
                <a:solidFill>
                  <a:srgbClr val="A6E22E"/>
                </a:solidFill>
                <a:latin typeface="+mn-ea"/>
                <a:ea typeface="+mn-ea"/>
              </a:rPr>
              <a:t>(String </a:t>
            </a:r>
            <a:r>
              <a:rPr lang="en-US" altLang="zh-CN" sz="2000" dirty="0" err="1">
                <a:solidFill>
                  <a:srgbClr val="A6E22E"/>
                </a:solidFill>
                <a:latin typeface="+mn-ea"/>
                <a:ea typeface="+mn-ea"/>
              </a:rPr>
              <a:t>lastname</a:t>
            </a:r>
            <a:r>
              <a:rPr lang="en-US" altLang="zh-CN" sz="2000" dirty="0">
                <a:solidFill>
                  <a:srgbClr val="A6E22E"/>
                </a:solidFill>
                <a:latin typeface="+mn-ea"/>
                <a:ea typeface="+mn-ea"/>
              </a:rPr>
              <a:t>, String </a:t>
            </a:r>
            <a:r>
              <a:rPr lang="en-US" altLang="zh-CN" sz="2000" dirty="0" err="1">
                <a:solidFill>
                  <a:srgbClr val="A6E22E"/>
                </a:solidFill>
                <a:latin typeface="+mn-ea"/>
                <a:ea typeface="+mn-ea"/>
              </a:rPr>
              <a:t>firstname</a:t>
            </a:r>
            <a:r>
              <a:rPr lang="en-US" altLang="zh-CN" sz="2000" dirty="0">
                <a:solidFill>
                  <a:srgbClr val="A6E22E"/>
                </a:solidFill>
                <a:latin typeface="+mn-ea"/>
                <a:ea typeface="+mn-ea"/>
              </a:rPr>
              <a:t>)</a:t>
            </a:r>
            <a:r>
              <a:rPr lang="en-US" altLang="zh-CN" sz="2000" dirty="0">
                <a:solidFill>
                  <a:srgbClr val="E6E1DC"/>
                </a:solidFill>
                <a:latin typeface="+mn-ea"/>
                <a:ea typeface="+mn-ea"/>
              </a:rPr>
              <a:t>; </a:t>
            </a:r>
            <a:r>
              <a:rPr lang="en-US" altLang="zh-CN" sz="2000" dirty="0">
                <a:solidFill>
                  <a:srgbClr val="61AEEE"/>
                </a:solidFill>
                <a:latin typeface="+mn-ea"/>
                <a:ea typeface="+mn-ea"/>
              </a:rPr>
              <a:t>List&lt;Person&gt; </a:t>
            </a:r>
            <a:r>
              <a:rPr lang="en-US" altLang="zh-CN" sz="2000" dirty="0" err="1">
                <a:solidFill>
                  <a:srgbClr val="61AEEE"/>
                </a:solidFill>
                <a:latin typeface="+mn-ea"/>
                <a:ea typeface="+mn-ea"/>
              </a:rPr>
              <a:t>findPeopleDistinctByLastnameOrFirstname</a:t>
            </a:r>
            <a:r>
              <a:rPr lang="en-US" altLang="zh-CN" sz="2000" dirty="0">
                <a:solidFill>
                  <a:srgbClr val="A6E22E"/>
                </a:solidFill>
                <a:latin typeface="+mn-ea"/>
                <a:ea typeface="+mn-ea"/>
              </a:rPr>
              <a:t>(String </a:t>
            </a:r>
            <a:r>
              <a:rPr lang="en-US" altLang="zh-CN" sz="2000" dirty="0" err="1">
                <a:solidFill>
                  <a:srgbClr val="A6E22E"/>
                </a:solidFill>
                <a:latin typeface="+mn-ea"/>
                <a:ea typeface="+mn-ea"/>
              </a:rPr>
              <a:t>lastname</a:t>
            </a:r>
            <a:r>
              <a:rPr lang="en-US" altLang="zh-CN" sz="2000" dirty="0">
                <a:solidFill>
                  <a:srgbClr val="A6E22E"/>
                </a:solidFill>
                <a:latin typeface="+mn-ea"/>
                <a:ea typeface="+mn-ea"/>
              </a:rPr>
              <a:t>, String </a:t>
            </a:r>
            <a:r>
              <a:rPr lang="en-US" altLang="zh-CN" sz="2000" dirty="0" err="1">
                <a:solidFill>
                  <a:srgbClr val="A6E22E"/>
                </a:solidFill>
                <a:latin typeface="+mn-ea"/>
                <a:ea typeface="+mn-ea"/>
              </a:rPr>
              <a:t>firstname</a:t>
            </a:r>
            <a:r>
              <a:rPr lang="en-US" altLang="zh-CN" sz="2000" dirty="0">
                <a:solidFill>
                  <a:srgbClr val="A6E22E"/>
                </a:solidFill>
                <a:latin typeface="+mn-ea"/>
                <a:ea typeface="+mn-ea"/>
              </a:rPr>
              <a:t>)</a:t>
            </a:r>
            <a:r>
              <a:rPr lang="en-US" altLang="zh-CN" sz="2000" dirty="0">
                <a:solidFill>
                  <a:srgbClr val="E6E1DC"/>
                </a:solidFill>
                <a:latin typeface="+mn-ea"/>
                <a:ea typeface="+mn-ea"/>
              </a:rPr>
              <a:t>; </a:t>
            </a:r>
          </a:p>
          <a:p>
            <a:pPr>
              <a:lnSpc>
                <a:spcPct val="125000"/>
              </a:lnSpc>
            </a:pPr>
            <a:r>
              <a:rPr lang="en-US" altLang="zh-CN" sz="2000" i="1" dirty="0">
                <a:solidFill>
                  <a:srgbClr val="B18EB1"/>
                </a:solidFill>
                <a:latin typeface="+mn-ea"/>
                <a:ea typeface="+mn-ea"/>
              </a:rPr>
              <a:t>// Enabling ignoring case for an individual property</a:t>
            </a:r>
            <a:r>
              <a:rPr lang="en-US" altLang="zh-CN" sz="2000" dirty="0">
                <a:solidFill>
                  <a:srgbClr val="E6E1DC"/>
                </a:solidFill>
                <a:latin typeface="+mn-ea"/>
                <a:ea typeface="+mn-ea"/>
              </a:rPr>
              <a:t> </a:t>
            </a:r>
          </a:p>
          <a:p>
            <a:pPr>
              <a:lnSpc>
                <a:spcPct val="125000"/>
              </a:lnSpc>
            </a:pPr>
            <a:r>
              <a:rPr lang="en-US" altLang="zh-CN" sz="2000" dirty="0">
                <a:solidFill>
                  <a:srgbClr val="61AEEE"/>
                </a:solidFill>
                <a:latin typeface="+mn-ea"/>
                <a:ea typeface="+mn-ea"/>
              </a:rPr>
              <a:t>List&lt;Person&gt; </a:t>
            </a:r>
            <a:r>
              <a:rPr lang="en-US" altLang="zh-CN" sz="2000" dirty="0" err="1">
                <a:solidFill>
                  <a:srgbClr val="61AEEE"/>
                </a:solidFill>
                <a:latin typeface="+mn-ea"/>
                <a:ea typeface="+mn-ea"/>
              </a:rPr>
              <a:t>findByLastnameIgnoreCase</a:t>
            </a:r>
            <a:r>
              <a:rPr lang="en-US" altLang="zh-CN" sz="2000" dirty="0">
                <a:solidFill>
                  <a:srgbClr val="A6E22E"/>
                </a:solidFill>
                <a:latin typeface="+mn-ea"/>
                <a:ea typeface="+mn-ea"/>
              </a:rPr>
              <a:t>(String </a:t>
            </a:r>
            <a:r>
              <a:rPr lang="en-US" altLang="zh-CN" sz="2000" dirty="0" err="1">
                <a:solidFill>
                  <a:srgbClr val="A6E22E"/>
                </a:solidFill>
                <a:latin typeface="+mn-ea"/>
                <a:ea typeface="+mn-ea"/>
              </a:rPr>
              <a:t>lastname</a:t>
            </a:r>
            <a:r>
              <a:rPr lang="en-US" altLang="zh-CN" sz="2000" dirty="0">
                <a:solidFill>
                  <a:srgbClr val="A6E22E"/>
                </a:solidFill>
                <a:latin typeface="+mn-ea"/>
                <a:ea typeface="+mn-ea"/>
              </a:rPr>
              <a:t>)</a:t>
            </a:r>
            <a:r>
              <a:rPr lang="en-US" altLang="zh-CN" sz="2000" dirty="0">
                <a:solidFill>
                  <a:srgbClr val="E6E1DC"/>
                </a:solidFill>
                <a:latin typeface="+mn-ea"/>
                <a:ea typeface="+mn-ea"/>
              </a:rPr>
              <a:t>; </a:t>
            </a:r>
          </a:p>
          <a:p>
            <a:pPr>
              <a:lnSpc>
                <a:spcPct val="125000"/>
              </a:lnSpc>
            </a:pPr>
            <a:r>
              <a:rPr lang="en-US" altLang="zh-CN" sz="2000" i="1" dirty="0">
                <a:solidFill>
                  <a:srgbClr val="B18EB1"/>
                </a:solidFill>
                <a:latin typeface="+mn-ea"/>
                <a:ea typeface="+mn-ea"/>
              </a:rPr>
              <a:t>// Enabling ignoring case for all suitable properties</a:t>
            </a:r>
            <a:r>
              <a:rPr lang="en-US" altLang="zh-CN" sz="2000" dirty="0">
                <a:solidFill>
                  <a:srgbClr val="E6E1DC"/>
                </a:solidFill>
                <a:latin typeface="+mn-ea"/>
                <a:ea typeface="+mn-ea"/>
              </a:rPr>
              <a:t> </a:t>
            </a:r>
          </a:p>
          <a:p>
            <a:pPr>
              <a:lnSpc>
                <a:spcPct val="125000"/>
              </a:lnSpc>
            </a:pPr>
            <a:r>
              <a:rPr lang="en-US" altLang="zh-CN" sz="2000" dirty="0">
                <a:solidFill>
                  <a:srgbClr val="61AEEE"/>
                </a:solidFill>
                <a:latin typeface="+mn-ea"/>
                <a:ea typeface="+mn-ea"/>
              </a:rPr>
              <a:t>List&lt;Person&gt; </a:t>
            </a:r>
            <a:r>
              <a:rPr lang="en-US" altLang="zh-CN" sz="2000" dirty="0" err="1">
                <a:solidFill>
                  <a:srgbClr val="61AEEE"/>
                </a:solidFill>
                <a:latin typeface="+mn-ea"/>
                <a:ea typeface="+mn-ea"/>
              </a:rPr>
              <a:t>findByLastnameAndFirstnameAllIgnoreCase</a:t>
            </a:r>
            <a:r>
              <a:rPr lang="en-US" altLang="zh-CN" sz="2000" dirty="0">
                <a:solidFill>
                  <a:srgbClr val="A6E22E"/>
                </a:solidFill>
                <a:latin typeface="+mn-ea"/>
                <a:ea typeface="+mn-ea"/>
              </a:rPr>
              <a:t>(String </a:t>
            </a:r>
            <a:r>
              <a:rPr lang="en-US" altLang="zh-CN" sz="2000" dirty="0" err="1">
                <a:solidFill>
                  <a:srgbClr val="A6E22E"/>
                </a:solidFill>
                <a:latin typeface="+mn-ea"/>
                <a:ea typeface="+mn-ea"/>
              </a:rPr>
              <a:t>lastname</a:t>
            </a:r>
            <a:r>
              <a:rPr lang="en-US" altLang="zh-CN" sz="2000" dirty="0">
                <a:solidFill>
                  <a:srgbClr val="A6E22E"/>
                </a:solidFill>
                <a:latin typeface="+mn-ea"/>
                <a:ea typeface="+mn-ea"/>
              </a:rPr>
              <a:t>, String </a:t>
            </a:r>
            <a:r>
              <a:rPr lang="en-US" altLang="zh-CN" sz="2000" dirty="0" err="1">
                <a:solidFill>
                  <a:srgbClr val="A6E22E"/>
                </a:solidFill>
                <a:latin typeface="+mn-ea"/>
                <a:ea typeface="+mn-ea"/>
              </a:rPr>
              <a:t>firstname</a:t>
            </a:r>
            <a:r>
              <a:rPr lang="en-US" altLang="zh-CN" sz="2000" dirty="0">
                <a:solidFill>
                  <a:srgbClr val="A6E22E"/>
                </a:solidFill>
                <a:latin typeface="+mn-ea"/>
                <a:ea typeface="+mn-ea"/>
              </a:rPr>
              <a:t>)</a:t>
            </a:r>
            <a:r>
              <a:rPr lang="en-US" altLang="zh-CN" sz="2000" dirty="0">
                <a:solidFill>
                  <a:srgbClr val="E6E1DC"/>
                </a:solidFill>
                <a:latin typeface="+mn-ea"/>
                <a:ea typeface="+mn-ea"/>
              </a:rPr>
              <a:t>; </a:t>
            </a:r>
          </a:p>
          <a:p>
            <a:pPr>
              <a:lnSpc>
                <a:spcPct val="125000"/>
              </a:lnSpc>
            </a:pPr>
            <a:r>
              <a:rPr lang="en-US" altLang="zh-CN" sz="2000" i="1" dirty="0">
                <a:solidFill>
                  <a:srgbClr val="B18EB1"/>
                </a:solidFill>
                <a:latin typeface="+mn-ea"/>
                <a:ea typeface="+mn-ea"/>
              </a:rPr>
              <a:t>// Enabling static ORDER BY for a query</a:t>
            </a:r>
            <a:r>
              <a:rPr lang="en-US" altLang="zh-CN" sz="2000" dirty="0">
                <a:solidFill>
                  <a:srgbClr val="E6E1DC"/>
                </a:solidFill>
                <a:latin typeface="+mn-ea"/>
                <a:ea typeface="+mn-ea"/>
              </a:rPr>
              <a:t> </a:t>
            </a:r>
            <a:r>
              <a:rPr lang="en-US" altLang="zh-CN" sz="2000" dirty="0">
                <a:solidFill>
                  <a:srgbClr val="61AEEE"/>
                </a:solidFill>
                <a:latin typeface="+mn-ea"/>
                <a:ea typeface="+mn-ea"/>
              </a:rPr>
              <a:t>List&lt;Person&gt; </a:t>
            </a:r>
            <a:r>
              <a:rPr lang="en-US" altLang="zh-CN" sz="2000" dirty="0" err="1">
                <a:solidFill>
                  <a:srgbClr val="61AEEE"/>
                </a:solidFill>
                <a:latin typeface="+mn-ea"/>
                <a:ea typeface="+mn-ea"/>
              </a:rPr>
              <a:t>findByLastnameOrderByFirstnameAsc</a:t>
            </a:r>
            <a:r>
              <a:rPr lang="en-US" altLang="zh-CN" sz="2000" dirty="0">
                <a:solidFill>
                  <a:srgbClr val="A6E22E"/>
                </a:solidFill>
                <a:latin typeface="+mn-ea"/>
                <a:ea typeface="+mn-ea"/>
              </a:rPr>
              <a:t>(String </a:t>
            </a:r>
            <a:r>
              <a:rPr lang="en-US" altLang="zh-CN" sz="2000" dirty="0" err="1">
                <a:solidFill>
                  <a:srgbClr val="A6E22E"/>
                </a:solidFill>
                <a:latin typeface="+mn-ea"/>
                <a:ea typeface="+mn-ea"/>
              </a:rPr>
              <a:t>lastname</a:t>
            </a:r>
            <a:r>
              <a:rPr lang="en-US" altLang="zh-CN" sz="2000" dirty="0">
                <a:solidFill>
                  <a:srgbClr val="A6E22E"/>
                </a:solidFill>
                <a:latin typeface="+mn-ea"/>
                <a:ea typeface="+mn-ea"/>
              </a:rPr>
              <a:t>)</a:t>
            </a:r>
            <a:r>
              <a:rPr lang="en-US" altLang="zh-CN" sz="2000" dirty="0">
                <a:solidFill>
                  <a:srgbClr val="E6E1DC"/>
                </a:solidFill>
                <a:latin typeface="+mn-ea"/>
                <a:ea typeface="+mn-ea"/>
              </a:rPr>
              <a:t>; </a:t>
            </a:r>
            <a:r>
              <a:rPr lang="en-US" altLang="zh-CN" sz="2000" dirty="0">
                <a:solidFill>
                  <a:srgbClr val="61AEEE"/>
                </a:solidFill>
                <a:latin typeface="+mn-ea"/>
                <a:ea typeface="+mn-ea"/>
              </a:rPr>
              <a:t>List&lt;Person&gt; </a:t>
            </a:r>
            <a:r>
              <a:rPr lang="en-US" altLang="zh-CN" sz="2000" dirty="0" err="1">
                <a:solidFill>
                  <a:srgbClr val="61AEEE"/>
                </a:solidFill>
                <a:latin typeface="+mn-ea"/>
                <a:ea typeface="+mn-ea"/>
              </a:rPr>
              <a:t>findByLastnameOrderByFirstnameDesc</a:t>
            </a:r>
            <a:r>
              <a:rPr lang="en-US" altLang="zh-CN" sz="2000" dirty="0">
                <a:solidFill>
                  <a:srgbClr val="A6E22E"/>
                </a:solidFill>
                <a:latin typeface="+mn-ea"/>
                <a:ea typeface="+mn-ea"/>
              </a:rPr>
              <a:t>(String </a:t>
            </a:r>
            <a:r>
              <a:rPr lang="en-US" altLang="zh-CN" sz="2000" dirty="0" err="1">
                <a:solidFill>
                  <a:srgbClr val="A6E22E"/>
                </a:solidFill>
                <a:latin typeface="+mn-ea"/>
                <a:ea typeface="+mn-ea"/>
              </a:rPr>
              <a:t>lastname</a:t>
            </a:r>
            <a:r>
              <a:rPr lang="en-US" altLang="zh-CN" sz="2000" dirty="0">
                <a:solidFill>
                  <a:srgbClr val="A6E22E"/>
                </a:solidFill>
                <a:latin typeface="+mn-ea"/>
                <a:ea typeface="+mn-ea"/>
              </a:rPr>
              <a:t>)</a:t>
            </a:r>
            <a:r>
              <a:rPr lang="en-US" altLang="zh-CN" sz="2000" dirty="0">
                <a:solidFill>
                  <a:srgbClr val="E6E1DC"/>
                </a:solidFill>
                <a:latin typeface="+mn-ea"/>
                <a:ea typeface="+mn-ea"/>
              </a:rPr>
              <a:t>; }</a:t>
            </a:r>
            <a:endParaRPr lang="zh-CN" altLang="en-US" sz="2000" dirty="0">
              <a:latin typeface="+mn-ea"/>
              <a:ea typeface="+mn-ea"/>
            </a:endParaRPr>
          </a:p>
        </p:txBody>
      </p:sp>
    </p:spTree>
    <p:extLst>
      <p:ext uri="{BB962C8B-B14F-4D97-AF65-F5344CB8AC3E}">
        <p14:creationId xmlns:p14="http://schemas.microsoft.com/office/powerpoint/2010/main" val="191652349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0" kern="1800" dirty="0">
                <a:latin typeface="Times New Roman"/>
              </a:rPr>
              <a:t>10.2 Spring Data JPA</a:t>
            </a:r>
            <a:endParaRPr lang="zh-CN" altLang="en-US" b="0" kern="1800" dirty="0">
              <a:latin typeface="Times New Roman"/>
            </a:endParaRPr>
          </a:p>
        </p:txBody>
      </p:sp>
      <p:sp>
        <p:nvSpPr>
          <p:cNvPr id="3" name="文本框 2"/>
          <p:cNvSpPr txBox="1"/>
          <p:nvPr/>
        </p:nvSpPr>
        <p:spPr>
          <a:xfrm>
            <a:off x="250370" y="1223784"/>
            <a:ext cx="11551105" cy="2400657"/>
          </a:xfrm>
          <a:prstGeom prst="rect">
            <a:avLst/>
          </a:prstGeom>
          <a:noFill/>
        </p:spPr>
        <p:txBody>
          <a:bodyPr wrap="square" rtlCol="0">
            <a:spAutoFit/>
          </a:bodyPr>
          <a:lstStyle/>
          <a:p>
            <a:pPr marL="109855">
              <a:lnSpc>
                <a:spcPct val="150000"/>
              </a:lnSpc>
              <a:spcBef>
                <a:spcPts val="400"/>
              </a:spcBef>
              <a:buClr>
                <a:schemeClr val="accent1"/>
              </a:buClr>
              <a:buSzPct val="68000"/>
            </a:pPr>
            <a:r>
              <a:rPr lang="en-US" altLang="zh-CN" sz="2000" dirty="0"/>
              <a:t>10.2.3 Repository</a:t>
            </a:r>
            <a:r>
              <a:rPr lang="zh-CN" altLang="en-US" sz="2000" dirty="0"/>
              <a:t>与查询</a:t>
            </a:r>
          </a:p>
          <a:p>
            <a:pPr lvl="0">
              <a:lnSpc>
                <a:spcPct val="150000"/>
              </a:lnSpc>
            </a:pPr>
            <a:endParaRPr lang="en-US" altLang="zh-CN" sz="2000" dirty="0">
              <a:latin typeface="+mn-ea"/>
              <a:ea typeface="+mn-ea"/>
              <a:cs typeface="Courier New" panose="02070309020205020404" pitchFamily="49" charset="0"/>
            </a:endParaRPr>
          </a:p>
          <a:p>
            <a:pPr lvl="0">
              <a:lnSpc>
                <a:spcPct val="150000"/>
              </a:lnSpc>
            </a:pPr>
            <a:r>
              <a:rPr lang="zh-CN" altLang="en-US" sz="2000" dirty="0">
                <a:latin typeface="+mn-ea"/>
                <a:ea typeface="+mn-ea"/>
                <a:cs typeface="Courier New" panose="02070309020205020404" pitchFamily="49" charset="0"/>
              </a:rPr>
              <a:t>　　</a:t>
            </a:r>
            <a:endParaRPr lang="en-US" altLang="zh-CN" sz="2000" dirty="0">
              <a:latin typeface="+mn-ea"/>
              <a:ea typeface="+mn-ea"/>
              <a:cs typeface="Courier New" panose="02070309020205020404" pitchFamily="49" charset="0"/>
            </a:endParaRPr>
          </a:p>
          <a:p>
            <a:pPr lvl="0">
              <a:lnSpc>
                <a:spcPct val="150000"/>
              </a:lnSpc>
            </a:pPr>
            <a:endParaRPr lang="zh-CN" altLang="en-US" sz="2000" dirty="0">
              <a:latin typeface="+mn-ea"/>
              <a:ea typeface="+mn-ea"/>
              <a:cs typeface="Courier New" panose="02070309020205020404" pitchFamily="49" charset="0"/>
            </a:endParaRPr>
          </a:p>
          <a:p>
            <a:pPr lvl="0">
              <a:lnSpc>
                <a:spcPct val="150000"/>
              </a:lnSpc>
            </a:pPr>
            <a:r>
              <a:rPr lang="zh-CN" altLang="zh-CN" sz="2000" dirty="0">
                <a:latin typeface="+mn-ea"/>
                <a:ea typeface="+mn-ea"/>
                <a:cs typeface="Courier New" panose="02070309020205020404" pitchFamily="49" charset="0"/>
              </a:rPr>
              <a:t>　　</a:t>
            </a:r>
            <a:endParaRPr lang="en-US" altLang="zh-CN" sz="2000" dirty="0">
              <a:latin typeface="+mn-ea"/>
              <a:ea typeface="+mn-ea"/>
              <a:sym typeface="+mn-ea"/>
            </a:endParaRPr>
          </a:p>
        </p:txBody>
      </p:sp>
      <p:sp>
        <p:nvSpPr>
          <p:cNvPr id="5" name="文本框 4"/>
          <p:cNvSpPr txBox="1"/>
          <p:nvPr/>
        </p:nvSpPr>
        <p:spPr>
          <a:xfrm>
            <a:off x="2754858" y="2193280"/>
            <a:ext cx="8537374" cy="830997"/>
          </a:xfrm>
          <a:prstGeom prst="rect">
            <a:avLst/>
          </a:prstGeom>
          <a:noFill/>
        </p:spPr>
        <p:txBody>
          <a:bodyPr wrap="square" rtlCol="0">
            <a:spAutoFit/>
          </a:bodyPr>
          <a:lstStyle/>
          <a:p>
            <a:r>
              <a:rPr lang="zh-CN" altLang="en-US" sz="2400" dirty="0">
                <a:solidFill>
                  <a:srgbClr val="FF0000"/>
                </a:solidFill>
              </a:rPr>
              <a:t>使用</a:t>
            </a:r>
            <a:r>
              <a:rPr lang="en-US" altLang="zh-CN" sz="2400" dirty="0" err="1">
                <a:solidFill>
                  <a:srgbClr val="FF0000"/>
                </a:solidFill>
              </a:rPr>
              <a:t>Pageable</a:t>
            </a:r>
            <a:r>
              <a:rPr lang="en-US" altLang="zh-CN" sz="2400" dirty="0">
                <a:solidFill>
                  <a:srgbClr val="FF0000"/>
                </a:solidFill>
              </a:rPr>
              <a:t>, Slice, and Sort</a:t>
            </a:r>
            <a:r>
              <a:rPr lang="zh-CN" altLang="en-US" sz="2400" dirty="0">
                <a:solidFill>
                  <a:srgbClr val="FF0000"/>
                </a:solidFill>
              </a:rPr>
              <a:t>等参数</a:t>
            </a:r>
            <a:endParaRPr lang="en-US" altLang="zh-CN" sz="2400" dirty="0">
              <a:solidFill>
                <a:srgbClr val="FF0000"/>
              </a:solidFill>
            </a:endParaRPr>
          </a:p>
          <a:p>
            <a:endParaRPr lang="en-US" altLang="zh-CN" sz="2400" dirty="0">
              <a:solidFill>
                <a:srgbClr val="FF0000"/>
              </a:solidFill>
            </a:endParaRPr>
          </a:p>
        </p:txBody>
      </p:sp>
      <p:sp>
        <p:nvSpPr>
          <p:cNvPr id="7" name="矩形 6"/>
          <p:cNvSpPr/>
          <p:nvPr/>
        </p:nvSpPr>
        <p:spPr>
          <a:xfrm>
            <a:off x="1396620" y="2922205"/>
            <a:ext cx="9043917" cy="1938992"/>
          </a:xfrm>
          <a:prstGeom prst="rect">
            <a:avLst/>
          </a:prstGeom>
        </p:spPr>
        <p:style>
          <a:lnRef idx="1">
            <a:schemeClr val="dk1"/>
          </a:lnRef>
          <a:fillRef idx="3">
            <a:schemeClr val="dk1"/>
          </a:fillRef>
          <a:effectRef idx="2">
            <a:schemeClr val="dk1"/>
          </a:effectRef>
          <a:fontRef idx="minor">
            <a:schemeClr val="lt1"/>
          </a:fontRef>
        </p:style>
        <p:txBody>
          <a:bodyPr wrap="square">
            <a:spAutoFit/>
          </a:bodyPr>
          <a:lstStyle/>
          <a:p>
            <a:pPr>
              <a:lnSpc>
                <a:spcPct val="150000"/>
              </a:lnSpc>
            </a:pPr>
            <a:r>
              <a:rPr lang="en-US" altLang="zh-CN" sz="2000" dirty="0">
                <a:solidFill>
                  <a:srgbClr val="61AEEE"/>
                </a:solidFill>
                <a:latin typeface="+mn-ea"/>
                <a:ea typeface="+mn-ea"/>
              </a:rPr>
              <a:t>Page&lt;User&gt; </a:t>
            </a:r>
            <a:r>
              <a:rPr lang="en-US" altLang="zh-CN" sz="2000" dirty="0" err="1">
                <a:solidFill>
                  <a:srgbClr val="61AEEE"/>
                </a:solidFill>
                <a:latin typeface="+mn-ea"/>
                <a:ea typeface="+mn-ea"/>
              </a:rPr>
              <a:t>findByLastname</a:t>
            </a:r>
            <a:r>
              <a:rPr lang="en-US" altLang="zh-CN" sz="2000" dirty="0">
                <a:solidFill>
                  <a:srgbClr val="A6E22E"/>
                </a:solidFill>
                <a:latin typeface="+mn-ea"/>
                <a:ea typeface="+mn-ea"/>
              </a:rPr>
              <a:t>(String </a:t>
            </a:r>
            <a:r>
              <a:rPr lang="en-US" altLang="zh-CN" sz="2000" dirty="0" err="1">
                <a:solidFill>
                  <a:srgbClr val="A6E22E"/>
                </a:solidFill>
                <a:latin typeface="+mn-ea"/>
                <a:ea typeface="+mn-ea"/>
              </a:rPr>
              <a:t>lastname</a:t>
            </a:r>
            <a:r>
              <a:rPr lang="en-US" altLang="zh-CN" sz="2000" dirty="0">
                <a:solidFill>
                  <a:srgbClr val="A6E22E"/>
                </a:solidFill>
                <a:latin typeface="+mn-ea"/>
                <a:ea typeface="+mn-ea"/>
              </a:rPr>
              <a:t>, </a:t>
            </a:r>
            <a:r>
              <a:rPr lang="en-US" altLang="zh-CN" sz="2000" dirty="0" err="1">
                <a:solidFill>
                  <a:srgbClr val="A6E22E"/>
                </a:solidFill>
                <a:latin typeface="+mn-ea"/>
                <a:ea typeface="+mn-ea"/>
              </a:rPr>
              <a:t>Pageable</a:t>
            </a:r>
            <a:r>
              <a:rPr lang="en-US" altLang="zh-CN" sz="2000" dirty="0">
                <a:solidFill>
                  <a:srgbClr val="A6E22E"/>
                </a:solidFill>
                <a:latin typeface="+mn-ea"/>
                <a:ea typeface="+mn-ea"/>
              </a:rPr>
              <a:t> </a:t>
            </a:r>
            <a:r>
              <a:rPr lang="en-US" altLang="zh-CN" sz="2000" dirty="0" err="1">
                <a:solidFill>
                  <a:srgbClr val="A6E22E"/>
                </a:solidFill>
                <a:latin typeface="+mn-ea"/>
                <a:ea typeface="+mn-ea"/>
              </a:rPr>
              <a:t>pageable</a:t>
            </a:r>
            <a:r>
              <a:rPr lang="en-US" altLang="zh-CN" sz="2000" dirty="0">
                <a:solidFill>
                  <a:srgbClr val="A6E22E"/>
                </a:solidFill>
                <a:latin typeface="+mn-ea"/>
                <a:ea typeface="+mn-ea"/>
              </a:rPr>
              <a:t>)</a:t>
            </a:r>
            <a:r>
              <a:rPr lang="en-US" altLang="zh-CN" sz="2000" dirty="0">
                <a:solidFill>
                  <a:srgbClr val="E6E1DC"/>
                </a:solidFill>
                <a:latin typeface="+mn-ea"/>
                <a:ea typeface="+mn-ea"/>
              </a:rPr>
              <a:t>; </a:t>
            </a:r>
            <a:r>
              <a:rPr lang="en-US" altLang="zh-CN" sz="2000" dirty="0">
                <a:solidFill>
                  <a:srgbClr val="61AEEE"/>
                </a:solidFill>
                <a:latin typeface="+mn-ea"/>
                <a:ea typeface="+mn-ea"/>
              </a:rPr>
              <a:t>Slice&lt;User&gt; </a:t>
            </a:r>
            <a:r>
              <a:rPr lang="en-US" altLang="zh-CN" sz="2000" dirty="0" err="1">
                <a:solidFill>
                  <a:srgbClr val="61AEEE"/>
                </a:solidFill>
                <a:latin typeface="+mn-ea"/>
                <a:ea typeface="+mn-ea"/>
              </a:rPr>
              <a:t>findByLastname</a:t>
            </a:r>
            <a:r>
              <a:rPr lang="en-US" altLang="zh-CN" sz="2000" dirty="0">
                <a:solidFill>
                  <a:srgbClr val="A6E22E"/>
                </a:solidFill>
                <a:latin typeface="+mn-ea"/>
                <a:ea typeface="+mn-ea"/>
              </a:rPr>
              <a:t>(String </a:t>
            </a:r>
            <a:r>
              <a:rPr lang="en-US" altLang="zh-CN" sz="2000" dirty="0" err="1">
                <a:solidFill>
                  <a:srgbClr val="A6E22E"/>
                </a:solidFill>
                <a:latin typeface="+mn-ea"/>
                <a:ea typeface="+mn-ea"/>
              </a:rPr>
              <a:t>lastname</a:t>
            </a:r>
            <a:r>
              <a:rPr lang="en-US" altLang="zh-CN" sz="2000" dirty="0">
                <a:solidFill>
                  <a:srgbClr val="A6E22E"/>
                </a:solidFill>
                <a:latin typeface="+mn-ea"/>
                <a:ea typeface="+mn-ea"/>
              </a:rPr>
              <a:t>, </a:t>
            </a:r>
            <a:r>
              <a:rPr lang="en-US" altLang="zh-CN" sz="2000" dirty="0" err="1">
                <a:solidFill>
                  <a:srgbClr val="A6E22E"/>
                </a:solidFill>
                <a:latin typeface="+mn-ea"/>
                <a:ea typeface="+mn-ea"/>
              </a:rPr>
              <a:t>Pageable</a:t>
            </a:r>
            <a:r>
              <a:rPr lang="en-US" altLang="zh-CN" sz="2000" dirty="0">
                <a:solidFill>
                  <a:srgbClr val="A6E22E"/>
                </a:solidFill>
                <a:latin typeface="+mn-ea"/>
                <a:ea typeface="+mn-ea"/>
              </a:rPr>
              <a:t> </a:t>
            </a:r>
            <a:r>
              <a:rPr lang="en-US" altLang="zh-CN" sz="2000" dirty="0" err="1">
                <a:solidFill>
                  <a:srgbClr val="A6E22E"/>
                </a:solidFill>
                <a:latin typeface="+mn-ea"/>
                <a:ea typeface="+mn-ea"/>
              </a:rPr>
              <a:t>pageable</a:t>
            </a:r>
            <a:r>
              <a:rPr lang="en-US" altLang="zh-CN" sz="2000" dirty="0">
                <a:solidFill>
                  <a:srgbClr val="A6E22E"/>
                </a:solidFill>
                <a:latin typeface="+mn-ea"/>
                <a:ea typeface="+mn-ea"/>
              </a:rPr>
              <a:t>)</a:t>
            </a:r>
            <a:r>
              <a:rPr lang="en-US" altLang="zh-CN" sz="2000" dirty="0">
                <a:solidFill>
                  <a:srgbClr val="E6E1DC"/>
                </a:solidFill>
                <a:latin typeface="+mn-ea"/>
                <a:ea typeface="+mn-ea"/>
              </a:rPr>
              <a:t>; </a:t>
            </a:r>
            <a:r>
              <a:rPr lang="en-US" altLang="zh-CN" sz="2000" dirty="0">
                <a:solidFill>
                  <a:srgbClr val="61AEEE"/>
                </a:solidFill>
                <a:latin typeface="+mn-ea"/>
                <a:ea typeface="+mn-ea"/>
              </a:rPr>
              <a:t>List&lt;User&gt; </a:t>
            </a:r>
            <a:r>
              <a:rPr lang="en-US" altLang="zh-CN" sz="2000" dirty="0" err="1">
                <a:solidFill>
                  <a:srgbClr val="61AEEE"/>
                </a:solidFill>
                <a:latin typeface="+mn-ea"/>
                <a:ea typeface="+mn-ea"/>
              </a:rPr>
              <a:t>findByLastname</a:t>
            </a:r>
            <a:r>
              <a:rPr lang="en-US" altLang="zh-CN" sz="2000" dirty="0">
                <a:solidFill>
                  <a:srgbClr val="A6E22E"/>
                </a:solidFill>
                <a:latin typeface="+mn-ea"/>
                <a:ea typeface="+mn-ea"/>
              </a:rPr>
              <a:t>(String </a:t>
            </a:r>
            <a:r>
              <a:rPr lang="en-US" altLang="zh-CN" sz="2000" dirty="0" err="1">
                <a:solidFill>
                  <a:srgbClr val="A6E22E"/>
                </a:solidFill>
                <a:latin typeface="+mn-ea"/>
                <a:ea typeface="+mn-ea"/>
              </a:rPr>
              <a:t>lastname</a:t>
            </a:r>
            <a:r>
              <a:rPr lang="en-US" altLang="zh-CN" sz="2000" dirty="0">
                <a:solidFill>
                  <a:srgbClr val="A6E22E"/>
                </a:solidFill>
                <a:latin typeface="+mn-ea"/>
                <a:ea typeface="+mn-ea"/>
              </a:rPr>
              <a:t>, Sort sort)</a:t>
            </a:r>
            <a:r>
              <a:rPr lang="en-US" altLang="zh-CN" sz="2000" dirty="0">
                <a:solidFill>
                  <a:srgbClr val="E6E1DC"/>
                </a:solidFill>
                <a:latin typeface="+mn-ea"/>
                <a:ea typeface="+mn-ea"/>
              </a:rPr>
              <a:t>; </a:t>
            </a:r>
            <a:r>
              <a:rPr lang="en-US" altLang="zh-CN" sz="2000" dirty="0">
                <a:solidFill>
                  <a:srgbClr val="61AEEE"/>
                </a:solidFill>
                <a:latin typeface="+mn-ea"/>
                <a:ea typeface="+mn-ea"/>
              </a:rPr>
              <a:t>List&lt;User&gt; </a:t>
            </a:r>
            <a:r>
              <a:rPr lang="en-US" altLang="zh-CN" sz="2000" dirty="0" err="1">
                <a:solidFill>
                  <a:srgbClr val="61AEEE"/>
                </a:solidFill>
                <a:latin typeface="+mn-ea"/>
                <a:ea typeface="+mn-ea"/>
              </a:rPr>
              <a:t>findByLastname</a:t>
            </a:r>
            <a:r>
              <a:rPr lang="en-US" altLang="zh-CN" sz="2000" dirty="0">
                <a:solidFill>
                  <a:srgbClr val="A6E22E"/>
                </a:solidFill>
                <a:latin typeface="+mn-ea"/>
                <a:ea typeface="+mn-ea"/>
              </a:rPr>
              <a:t>(String </a:t>
            </a:r>
            <a:r>
              <a:rPr lang="en-US" altLang="zh-CN" sz="2000" dirty="0" err="1">
                <a:solidFill>
                  <a:srgbClr val="A6E22E"/>
                </a:solidFill>
                <a:latin typeface="+mn-ea"/>
                <a:ea typeface="+mn-ea"/>
              </a:rPr>
              <a:t>lastname</a:t>
            </a:r>
            <a:r>
              <a:rPr lang="en-US" altLang="zh-CN" sz="2000" dirty="0">
                <a:solidFill>
                  <a:srgbClr val="A6E22E"/>
                </a:solidFill>
                <a:latin typeface="+mn-ea"/>
                <a:ea typeface="+mn-ea"/>
              </a:rPr>
              <a:t>, </a:t>
            </a:r>
            <a:r>
              <a:rPr lang="en-US" altLang="zh-CN" sz="2000" dirty="0" err="1">
                <a:solidFill>
                  <a:srgbClr val="A6E22E"/>
                </a:solidFill>
                <a:latin typeface="+mn-ea"/>
                <a:ea typeface="+mn-ea"/>
              </a:rPr>
              <a:t>Pageable</a:t>
            </a:r>
            <a:r>
              <a:rPr lang="en-US" altLang="zh-CN" sz="2000" dirty="0">
                <a:solidFill>
                  <a:srgbClr val="A6E22E"/>
                </a:solidFill>
                <a:latin typeface="+mn-ea"/>
                <a:ea typeface="+mn-ea"/>
              </a:rPr>
              <a:t> </a:t>
            </a:r>
            <a:r>
              <a:rPr lang="en-US" altLang="zh-CN" sz="2000" dirty="0" err="1">
                <a:solidFill>
                  <a:srgbClr val="A6E22E"/>
                </a:solidFill>
                <a:latin typeface="+mn-ea"/>
                <a:ea typeface="+mn-ea"/>
              </a:rPr>
              <a:t>pageable</a:t>
            </a:r>
            <a:r>
              <a:rPr lang="en-US" altLang="zh-CN" sz="2000" dirty="0">
                <a:solidFill>
                  <a:srgbClr val="A6E22E"/>
                </a:solidFill>
                <a:latin typeface="+mn-ea"/>
                <a:ea typeface="+mn-ea"/>
              </a:rPr>
              <a:t>)</a:t>
            </a:r>
            <a:r>
              <a:rPr lang="en-US" altLang="zh-CN" sz="2000" dirty="0">
                <a:solidFill>
                  <a:srgbClr val="E6E1DC"/>
                </a:solidFill>
                <a:latin typeface="+mn-ea"/>
                <a:ea typeface="+mn-ea"/>
              </a:rPr>
              <a:t>;</a:t>
            </a:r>
            <a:endParaRPr lang="zh-CN" altLang="en-US" sz="2000" dirty="0">
              <a:latin typeface="+mn-ea"/>
              <a:ea typeface="+mn-ea"/>
            </a:endParaRPr>
          </a:p>
        </p:txBody>
      </p:sp>
    </p:spTree>
    <p:extLst>
      <p:ext uri="{BB962C8B-B14F-4D97-AF65-F5344CB8AC3E}">
        <p14:creationId xmlns:p14="http://schemas.microsoft.com/office/powerpoint/2010/main" val="30625818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0" kern="1800" dirty="0">
                <a:latin typeface="Times New Roman"/>
              </a:rPr>
              <a:t>10.2 Spring Data JPA</a:t>
            </a:r>
            <a:endParaRPr lang="zh-CN" altLang="en-US" b="0" kern="1800" dirty="0">
              <a:latin typeface="Times New Roman"/>
            </a:endParaRPr>
          </a:p>
        </p:txBody>
      </p:sp>
      <p:sp>
        <p:nvSpPr>
          <p:cNvPr id="3" name="文本框 2"/>
          <p:cNvSpPr txBox="1"/>
          <p:nvPr/>
        </p:nvSpPr>
        <p:spPr>
          <a:xfrm>
            <a:off x="250370" y="1223784"/>
            <a:ext cx="11551105" cy="2400657"/>
          </a:xfrm>
          <a:prstGeom prst="rect">
            <a:avLst/>
          </a:prstGeom>
          <a:noFill/>
        </p:spPr>
        <p:txBody>
          <a:bodyPr wrap="square" rtlCol="0">
            <a:spAutoFit/>
          </a:bodyPr>
          <a:lstStyle/>
          <a:p>
            <a:pPr marL="109855">
              <a:lnSpc>
                <a:spcPct val="150000"/>
              </a:lnSpc>
              <a:spcBef>
                <a:spcPts val="400"/>
              </a:spcBef>
              <a:buClr>
                <a:schemeClr val="accent1"/>
              </a:buClr>
              <a:buSzPct val="68000"/>
            </a:pPr>
            <a:r>
              <a:rPr lang="en-US" altLang="zh-CN" sz="2000" dirty="0"/>
              <a:t>10.2.3 Repository</a:t>
            </a:r>
            <a:r>
              <a:rPr lang="zh-CN" altLang="en-US" sz="2000" dirty="0"/>
              <a:t>与查询</a:t>
            </a:r>
          </a:p>
          <a:p>
            <a:pPr lvl="0">
              <a:lnSpc>
                <a:spcPct val="150000"/>
              </a:lnSpc>
            </a:pPr>
            <a:endParaRPr lang="en-US" altLang="zh-CN" sz="2000" dirty="0">
              <a:latin typeface="+mn-ea"/>
              <a:ea typeface="+mn-ea"/>
              <a:cs typeface="Courier New" panose="02070309020205020404" pitchFamily="49" charset="0"/>
            </a:endParaRPr>
          </a:p>
          <a:p>
            <a:pPr lvl="0">
              <a:lnSpc>
                <a:spcPct val="150000"/>
              </a:lnSpc>
            </a:pPr>
            <a:r>
              <a:rPr lang="zh-CN" altLang="en-US" sz="2000" dirty="0">
                <a:latin typeface="+mn-ea"/>
                <a:ea typeface="+mn-ea"/>
                <a:cs typeface="Courier New" panose="02070309020205020404" pitchFamily="49" charset="0"/>
              </a:rPr>
              <a:t>　　</a:t>
            </a:r>
            <a:endParaRPr lang="en-US" altLang="zh-CN" sz="2000" dirty="0">
              <a:latin typeface="+mn-ea"/>
              <a:ea typeface="+mn-ea"/>
              <a:cs typeface="Courier New" panose="02070309020205020404" pitchFamily="49" charset="0"/>
            </a:endParaRPr>
          </a:p>
          <a:p>
            <a:pPr lvl="0">
              <a:lnSpc>
                <a:spcPct val="150000"/>
              </a:lnSpc>
            </a:pPr>
            <a:endParaRPr lang="zh-CN" altLang="en-US" sz="2000" dirty="0">
              <a:latin typeface="+mn-ea"/>
              <a:ea typeface="+mn-ea"/>
              <a:cs typeface="Courier New" panose="02070309020205020404" pitchFamily="49" charset="0"/>
            </a:endParaRPr>
          </a:p>
          <a:p>
            <a:pPr lvl="0">
              <a:lnSpc>
                <a:spcPct val="150000"/>
              </a:lnSpc>
            </a:pPr>
            <a:r>
              <a:rPr lang="zh-CN" altLang="zh-CN" sz="2000" dirty="0">
                <a:latin typeface="+mn-ea"/>
                <a:ea typeface="+mn-ea"/>
                <a:cs typeface="Courier New" panose="02070309020205020404" pitchFamily="49" charset="0"/>
              </a:rPr>
              <a:t>　　</a:t>
            </a:r>
            <a:endParaRPr lang="en-US" altLang="zh-CN" sz="2000" dirty="0">
              <a:latin typeface="+mn-ea"/>
              <a:ea typeface="+mn-ea"/>
              <a:sym typeface="+mn-ea"/>
            </a:endParaRPr>
          </a:p>
        </p:txBody>
      </p:sp>
      <p:sp>
        <p:nvSpPr>
          <p:cNvPr id="5" name="文本框 4"/>
          <p:cNvSpPr txBox="1"/>
          <p:nvPr/>
        </p:nvSpPr>
        <p:spPr>
          <a:xfrm>
            <a:off x="2754858" y="2193280"/>
            <a:ext cx="8537374" cy="461665"/>
          </a:xfrm>
          <a:prstGeom prst="rect">
            <a:avLst/>
          </a:prstGeom>
          <a:noFill/>
        </p:spPr>
        <p:txBody>
          <a:bodyPr wrap="square" rtlCol="0">
            <a:spAutoFit/>
          </a:bodyPr>
          <a:lstStyle/>
          <a:p>
            <a:r>
              <a:rPr lang="zh-CN" altLang="en-US" sz="2400" dirty="0">
                <a:solidFill>
                  <a:srgbClr val="FF0000"/>
                </a:solidFill>
              </a:rPr>
              <a:t>使用</a:t>
            </a:r>
            <a:r>
              <a:rPr lang="en-US" altLang="zh-CN" sz="2400" dirty="0">
                <a:solidFill>
                  <a:srgbClr val="FF0000"/>
                </a:solidFill>
              </a:rPr>
              <a:t>First</a:t>
            </a:r>
            <a:r>
              <a:rPr lang="zh-CN" altLang="en-US" sz="2400" dirty="0">
                <a:solidFill>
                  <a:srgbClr val="FF0000"/>
                </a:solidFill>
              </a:rPr>
              <a:t>、</a:t>
            </a:r>
            <a:r>
              <a:rPr lang="en-US" altLang="zh-CN" sz="2400" dirty="0">
                <a:solidFill>
                  <a:srgbClr val="FF0000"/>
                </a:solidFill>
              </a:rPr>
              <a:t>Top</a:t>
            </a:r>
            <a:r>
              <a:rPr lang="zh-CN" altLang="en-US" sz="2400" dirty="0">
                <a:solidFill>
                  <a:srgbClr val="FF0000"/>
                </a:solidFill>
              </a:rPr>
              <a:t>等控制返回数据的数量</a:t>
            </a:r>
          </a:p>
        </p:txBody>
      </p:sp>
      <p:sp>
        <p:nvSpPr>
          <p:cNvPr id="4" name="矩形 3"/>
          <p:cNvSpPr/>
          <p:nvPr/>
        </p:nvSpPr>
        <p:spPr>
          <a:xfrm>
            <a:off x="850709" y="2912606"/>
            <a:ext cx="10026557" cy="2585323"/>
          </a:xfrm>
          <a:prstGeom prst="rect">
            <a:avLst/>
          </a:prstGeom>
        </p:spPr>
        <p:style>
          <a:lnRef idx="1">
            <a:schemeClr val="dk1"/>
          </a:lnRef>
          <a:fillRef idx="3">
            <a:schemeClr val="dk1"/>
          </a:fillRef>
          <a:effectRef idx="2">
            <a:schemeClr val="dk1"/>
          </a:effectRef>
          <a:fontRef idx="minor">
            <a:schemeClr val="lt1"/>
          </a:fontRef>
        </p:style>
        <p:txBody>
          <a:bodyPr wrap="square">
            <a:spAutoFit/>
          </a:bodyPr>
          <a:lstStyle/>
          <a:p>
            <a:pPr>
              <a:lnSpc>
                <a:spcPct val="150000"/>
              </a:lnSpc>
            </a:pPr>
            <a:r>
              <a:rPr lang="en-US" altLang="zh-CN" dirty="0">
                <a:solidFill>
                  <a:srgbClr val="61AEEE"/>
                </a:solidFill>
                <a:latin typeface="Monaco"/>
              </a:rPr>
              <a:t>User </a:t>
            </a:r>
            <a:r>
              <a:rPr lang="en-US" altLang="zh-CN" dirty="0" err="1">
                <a:solidFill>
                  <a:srgbClr val="61AEEE"/>
                </a:solidFill>
                <a:latin typeface="Monaco"/>
              </a:rPr>
              <a:t>findFirstByOrderByLastnameAsc</a:t>
            </a:r>
            <a:r>
              <a:rPr lang="en-US" altLang="zh-CN" dirty="0">
                <a:solidFill>
                  <a:srgbClr val="A6E22E"/>
                </a:solidFill>
                <a:latin typeface="Monaco"/>
              </a:rPr>
              <a:t>()</a:t>
            </a:r>
            <a:r>
              <a:rPr lang="en-US" altLang="zh-CN" dirty="0">
                <a:solidFill>
                  <a:srgbClr val="E6E1DC"/>
                </a:solidFill>
                <a:latin typeface="Monaco"/>
              </a:rPr>
              <a:t>; </a:t>
            </a:r>
          </a:p>
          <a:p>
            <a:pPr>
              <a:lnSpc>
                <a:spcPct val="150000"/>
              </a:lnSpc>
            </a:pPr>
            <a:r>
              <a:rPr lang="en-US" altLang="zh-CN" dirty="0">
                <a:solidFill>
                  <a:srgbClr val="61AEEE"/>
                </a:solidFill>
                <a:latin typeface="Monaco"/>
              </a:rPr>
              <a:t>User </a:t>
            </a:r>
            <a:r>
              <a:rPr lang="en-US" altLang="zh-CN" dirty="0" err="1">
                <a:solidFill>
                  <a:srgbClr val="61AEEE"/>
                </a:solidFill>
                <a:latin typeface="Monaco"/>
              </a:rPr>
              <a:t>findTopByOrderByAgeDesc</a:t>
            </a:r>
            <a:r>
              <a:rPr lang="en-US" altLang="zh-CN" dirty="0">
                <a:solidFill>
                  <a:srgbClr val="A6E22E"/>
                </a:solidFill>
                <a:latin typeface="Monaco"/>
              </a:rPr>
              <a:t>()</a:t>
            </a:r>
            <a:r>
              <a:rPr lang="en-US" altLang="zh-CN" dirty="0">
                <a:solidFill>
                  <a:srgbClr val="E6E1DC"/>
                </a:solidFill>
                <a:latin typeface="Monaco"/>
              </a:rPr>
              <a:t>;</a:t>
            </a:r>
          </a:p>
          <a:p>
            <a:pPr>
              <a:lnSpc>
                <a:spcPct val="150000"/>
              </a:lnSpc>
            </a:pPr>
            <a:r>
              <a:rPr lang="en-US" altLang="zh-CN" dirty="0">
                <a:solidFill>
                  <a:srgbClr val="61AEEE"/>
                </a:solidFill>
                <a:latin typeface="Monaco"/>
              </a:rPr>
              <a:t>Page&lt;User&gt; queryFirst10ByLastname</a:t>
            </a:r>
            <a:r>
              <a:rPr lang="en-US" altLang="zh-CN" dirty="0">
                <a:solidFill>
                  <a:srgbClr val="A6E22E"/>
                </a:solidFill>
                <a:latin typeface="Monaco"/>
              </a:rPr>
              <a:t>(String </a:t>
            </a:r>
            <a:r>
              <a:rPr lang="en-US" altLang="zh-CN" dirty="0" err="1">
                <a:solidFill>
                  <a:srgbClr val="A6E22E"/>
                </a:solidFill>
                <a:latin typeface="Monaco"/>
              </a:rPr>
              <a:t>lastname</a:t>
            </a:r>
            <a:r>
              <a:rPr lang="en-US" altLang="zh-CN" dirty="0">
                <a:solidFill>
                  <a:srgbClr val="A6E22E"/>
                </a:solidFill>
                <a:latin typeface="Monaco"/>
              </a:rPr>
              <a:t>, </a:t>
            </a:r>
            <a:r>
              <a:rPr lang="en-US" altLang="zh-CN" dirty="0" err="1">
                <a:solidFill>
                  <a:srgbClr val="A6E22E"/>
                </a:solidFill>
                <a:latin typeface="Monaco"/>
              </a:rPr>
              <a:t>Pageable</a:t>
            </a:r>
            <a:r>
              <a:rPr lang="en-US" altLang="zh-CN" dirty="0">
                <a:solidFill>
                  <a:srgbClr val="A6E22E"/>
                </a:solidFill>
                <a:latin typeface="Monaco"/>
              </a:rPr>
              <a:t> </a:t>
            </a:r>
            <a:r>
              <a:rPr lang="en-US" altLang="zh-CN" dirty="0" err="1">
                <a:solidFill>
                  <a:srgbClr val="A6E22E"/>
                </a:solidFill>
                <a:latin typeface="Monaco"/>
              </a:rPr>
              <a:t>pageable</a:t>
            </a:r>
            <a:r>
              <a:rPr lang="en-US" altLang="zh-CN" dirty="0">
                <a:solidFill>
                  <a:srgbClr val="A6E22E"/>
                </a:solidFill>
                <a:latin typeface="Monaco"/>
              </a:rPr>
              <a:t>)</a:t>
            </a:r>
            <a:r>
              <a:rPr lang="en-US" altLang="zh-CN" dirty="0">
                <a:solidFill>
                  <a:srgbClr val="E6E1DC"/>
                </a:solidFill>
                <a:latin typeface="Monaco"/>
              </a:rPr>
              <a:t>; </a:t>
            </a:r>
            <a:r>
              <a:rPr lang="en-US" altLang="zh-CN" dirty="0">
                <a:solidFill>
                  <a:srgbClr val="61AEEE"/>
                </a:solidFill>
                <a:latin typeface="Monaco"/>
              </a:rPr>
              <a:t>Slice&lt;User&gt; findTop3ByLastname</a:t>
            </a:r>
            <a:r>
              <a:rPr lang="en-US" altLang="zh-CN" dirty="0">
                <a:solidFill>
                  <a:srgbClr val="A6E22E"/>
                </a:solidFill>
                <a:latin typeface="Monaco"/>
              </a:rPr>
              <a:t>(String </a:t>
            </a:r>
            <a:r>
              <a:rPr lang="en-US" altLang="zh-CN" dirty="0" err="1">
                <a:solidFill>
                  <a:srgbClr val="A6E22E"/>
                </a:solidFill>
                <a:latin typeface="Monaco"/>
              </a:rPr>
              <a:t>lastname</a:t>
            </a:r>
            <a:r>
              <a:rPr lang="en-US" altLang="zh-CN" dirty="0">
                <a:solidFill>
                  <a:srgbClr val="A6E22E"/>
                </a:solidFill>
                <a:latin typeface="Monaco"/>
              </a:rPr>
              <a:t>, </a:t>
            </a:r>
            <a:r>
              <a:rPr lang="en-US" altLang="zh-CN" dirty="0" err="1">
                <a:solidFill>
                  <a:srgbClr val="A6E22E"/>
                </a:solidFill>
                <a:latin typeface="Monaco"/>
              </a:rPr>
              <a:t>Pageable</a:t>
            </a:r>
            <a:r>
              <a:rPr lang="en-US" altLang="zh-CN" dirty="0">
                <a:solidFill>
                  <a:srgbClr val="A6E22E"/>
                </a:solidFill>
                <a:latin typeface="Monaco"/>
              </a:rPr>
              <a:t> </a:t>
            </a:r>
            <a:r>
              <a:rPr lang="en-US" altLang="zh-CN" dirty="0" err="1">
                <a:solidFill>
                  <a:srgbClr val="A6E22E"/>
                </a:solidFill>
                <a:latin typeface="Monaco"/>
              </a:rPr>
              <a:t>pageable</a:t>
            </a:r>
            <a:r>
              <a:rPr lang="en-US" altLang="zh-CN" dirty="0">
                <a:solidFill>
                  <a:srgbClr val="A6E22E"/>
                </a:solidFill>
                <a:latin typeface="Monaco"/>
              </a:rPr>
              <a:t>)</a:t>
            </a:r>
            <a:r>
              <a:rPr lang="en-US" altLang="zh-CN" dirty="0">
                <a:solidFill>
                  <a:srgbClr val="E6E1DC"/>
                </a:solidFill>
                <a:latin typeface="Monaco"/>
              </a:rPr>
              <a:t>; </a:t>
            </a:r>
            <a:r>
              <a:rPr lang="en-US" altLang="zh-CN" dirty="0">
                <a:solidFill>
                  <a:srgbClr val="61AEEE"/>
                </a:solidFill>
                <a:latin typeface="Monaco"/>
              </a:rPr>
              <a:t>List&lt;User&gt; findFirst10ByLastname</a:t>
            </a:r>
            <a:r>
              <a:rPr lang="en-US" altLang="zh-CN" dirty="0">
                <a:solidFill>
                  <a:srgbClr val="A6E22E"/>
                </a:solidFill>
                <a:latin typeface="Monaco"/>
              </a:rPr>
              <a:t>(String </a:t>
            </a:r>
            <a:r>
              <a:rPr lang="en-US" altLang="zh-CN" dirty="0" err="1">
                <a:solidFill>
                  <a:srgbClr val="A6E22E"/>
                </a:solidFill>
                <a:latin typeface="Monaco"/>
              </a:rPr>
              <a:t>lastname</a:t>
            </a:r>
            <a:r>
              <a:rPr lang="en-US" altLang="zh-CN" dirty="0">
                <a:solidFill>
                  <a:srgbClr val="A6E22E"/>
                </a:solidFill>
                <a:latin typeface="Monaco"/>
              </a:rPr>
              <a:t>, Sort sort)</a:t>
            </a:r>
            <a:r>
              <a:rPr lang="en-US" altLang="zh-CN" dirty="0">
                <a:solidFill>
                  <a:srgbClr val="E6E1DC"/>
                </a:solidFill>
                <a:latin typeface="Monaco"/>
              </a:rPr>
              <a:t>; </a:t>
            </a:r>
            <a:r>
              <a:rPr lang="en-US" altLang="zh-CN" dirty="0">
                <a:solidFill>
                  <a:srgbClr val="61AEEE"/>
                </a:solidFill>
                <a:latin typeface="Monaco"/>
              </a:rPr>
              <a:t>List&lt;User&gt; findTop10ByLastname</a:t>
            </a:r>
            <a:r>
              <a:rPr lang="en-US" altLang="zh-CN" dirty="0">
                <a:solidFill>
                  <a:srgbClr val="A6E22E"/>
                </a:solidFill>
                <a:latin typeface="Monaco"/>
              </a:rPr>
              <a:t>(String </a:t>
            </a:r>
            <a:r>
              <a:rPr lang="en-US" altLang="zh-CN" dirty="0" err="1">
                <a:solidFill>
                  <a:srgbClr val="A6E22E"/>
                </a:solidFill>
                <a:latin typeface="Monaco"/>
              </a:rPr>
              <a:t>lastname</a:t>
            </a:r>
            <a:r>
              <a:rPr lang="en-US" altLang="zh-CN" dirty="0">
                <a:solidFill>
                  <a:srgbClr val="A6E22E"/>
                </a:solidFill>
                <a:latin typeface="Monaco"/>
              </a:rPr>
              <a:t>, </a:t>
            </a:r>
            <a:r>
              <a:rPr lang="en-US" altLang="zh-CN" dirty="0" err="1">
                <a:solidFill>
                  <a:srgbClr val="A6E22E"/>
                </a:solidFill>
                <a:latin typeface="Monaco"/>
              </a:rPr>
              <a:t>Pageable</a:t>
            </a:r>
            <a:r>
              <a:rPr lang="en-US" altLang="zh-CN" dirty="0">
                <a:solidFill>
                  <a:srgbClr val="A6E22E"/>
                </a:solidFill>
                <a:latin typeface="Monaco"/>
              </a:rPr>
              <a:t> </a:t>
            </a:r>
            <a:r>
              <a:rPr lang="en-US" altLang="zh-CN" dirty="0" err="1">
                <a:solidFill>
                  <a:srgbClr val="A6E22E"/>
                </a:solidFill>
                <a:latin typeface="Monaco"/>
              </a:rPr>
              <a:t>pageable</a:t>
            </a:r>
            <a:r>
              <a:rPr lang="en-US" altLang="zh-CN" dirty="0">
                <a:solidFill>
                  <a:srgbClr val="A6E22E"/>
                </a:solidFill>
                <a:latin typeface="Monaco"/>
              </a:rPr>
              <a:t>)</a:t>
            </a:r>
            <a:r>
              <a:rPr lang="en-US" altLang="zh-CN" dirty="0">
                <a:solidFill>
                  <a:srgbClr val="E6E1DC"/>
                </a:solidFill>
                <a:latin typeface="Monaco"/>
              </a:rPr>
              <a:t>;</a:t>
            </a:r>
            <a:endParaRPr lang="zh-CN" altLang="en-US" dirty="0"/>
          </a:p>
        </p:txBody>
      </p:sp>
    </p:spTree>
    <p:extLst>
      <p:ext uri="{BB962C8B-B14F-4D97-AF65-F5344CB8AC3E}">
        <p14:creationId xmlns:p14="http://schemas.microsoft.com/office/powerpoint/2010/main" val="147927006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0" kern="1800" dirty="0">
                <a:latin typeface="Times New Roman"/>
              </a:rPr>
              <a:t>10.2 Spring Data JPA</a:t>
            </a:r>
            <a:endParaRPr lang="zh-CN" altLang="en-US" b="0" kern="1800" dirty="0">
              <a:latin typeface="Times New Roman"/>
            </a:endParaRPr>
          </a:p>
        </p:txBody>
      </p:sp>
      <p:sp>
        <p:nvSpPr>
          <p:cNvPr id="3" name="文本框 2"/>
          <p:cNvSpPr txBox="1"/>
          <p:nvPr/>
        </p:nvSpPr>
        <p:spPr>
          <a:xfrm>
            <a:off x="250370" y="1223784"/>
            <a:ext cx="11551105" cy="2861232"/>
          </a:xfrm>
          <a:prstGeom prst="rect">
            <a:avLst/>
          </a:prstGeom>
          <a:noFill/>
        </p:spPr>
        <p:txBody>
          <a:bodyPr wrap="square" rtlCol="0">
            <a:spAutoFit/>
          </a:bodyPr>
          <a:lstStyle/>
          <a:p>
            <a:pPr marL="109855">
              <a:lnSpc>
                <a:spcPct val="150000"/>
              </a:lnSpc>
              <a:spcBef>
                <a:spcPts val="400"/>
              </a:spcBef>
              <a:buClr>
                <a:schemeClr val="accent1"/>
              </a:buClr>
              <a:buSzPct val="68000"/>
            </a:pPr>
            <a:r>
              <a:rPr lang="en-US" altLang="zh-CN" sz="2000" dirty="0"/>
              <a:t>10.2.4 </a:t>
            </a:r>
            <a:r>
              <a:rPr lang="en-US" altLang="zh-CN" sz="2000" dirty="0" err="1"/>
              <a:t>TodoList</a:t>
            </a:r>
            <a:r>
              <a:rPr lang="zh-CN" altLang="en-US" sz="2000" dirty="0"/>
              <a:t>示例程序</a:t>
            </a:r>
            <a:endParaRPr lang="en-US" altLang="zh-CN" sz="2000" dirty="0"/>
          </a:p>
          <a:p>
            <a:pPr marL="109855">
              <a:lnSpc>
                <a:spcPct val="150000"/>
              </a:lnSpc>
              <a:spcBef>
                <a:spcPts val="400"/>
              </a:spcBef>
              <a:buClr>
                <a:schemeClr val="accent1"/>
              </a:buClr>
              <a:buSzPct val="68000"/>
            </a:pPr>
            <a:r>
              <a:rPr lang="zh-CN" altLang="en-US" sz="2000" dirty="0"/>
              <a:t>创建项目</a:t>
            </a:r>
            <a:r>
              <a:rPr lang="en-US" altLang="zh-CN" sz="2000" dirty="0"/>
              <a:t>todolist_4</a:t>
            </a:r>
            <a:endParaRPr lang="zh-CN" altLang="en-US" sz="2000" dirty="0"/>
          </a:p>
          <a:p>
            <a:pPr lvl="0">
              <a:lnSpc>
                <a:spcPct val="150000"/>
              </a:lnSpc>
            </a:pPr>
            <a:endParaRPr lang="en-US" altLang="zh-CN" sz="2000" dirty="0">
              <a:latin typeface="+mn-ea"/>
              <a:ea typeface="+mn-ea"/>
              <a:cs typeface="Courier New" panose="02070309020205020404" pitchFamily="49" charset="0"/>
            </a:endParaRPr>
          </a:p>
          <a:p>
            <a:pPr lvl="0">
              <a:lnSpc>
                <a:spcPct val="150000"/>
              </a:lnSpc>
            </a:pPr>
            <a:r>
              <a:rPr lang="zh-CN" altLang="en-US" sz="2000" dirty="0">
                <a:latin typeface="+mn-ea"/>
                <a:ea typeface="+mn-ea"/>
                <a:cs typeface="Courier New" panose="02070309020205020404" pitchFamily="49" charset="0"/>
              </a:rPr>
              <a:t>　　</a:t>
            </a:r>
            <a:endParaRPr lang="en-US" altLang="zh-CN" sz="2000" dirty="0">
              <a:latin typeface="+mn-ea"/>
              <a:ea typeface="+mn-ea"/>
              <a:cs typeface="Courier New" panose="02070309020205020404" pitchFamily="49" charset="0"/>
            </a:endParaRPr>
          </a:p>
          <a:p>
            <a:pPr lvl="0">
              <a:lnSpc>
                <a:spcPct val="150000"/>
              </a:lnSpc>
            </a:pPr>
            <a:endParaRPr lang="zh-CN" altLang="en-US" sz="2000" dirty="0">
              <a:latin typeface="+mn-ea"/>
              <a:ea typeface="+mn-ea"/>
              <a:cs typeface="Courier New" panose="02070309020205020404" pitchFamily="49" charset="0"/>
            </a:endParaRPr>
          </a:p>
          <a:p>
            <a:pPr lvl="0">
              <a:lnSpc>
                <a:spcPct val="150000"/>
              </a:lnSpc>
            </a:pPr>
            <a:r>
              <a:rPr lang="zh-CN" altLang="zh-CN" sz="2000" dirty="0">
                <a:latin typeface="+mn-ea"/>
                <a:ea typeface="+mn-ea"/>
                <a:cs typeface="Courier New" panose="02070309020205020404" pitchFamily="49" charset="0"/>
              </a:rPr>
              <a:t>　　</a:t>
            </a:r>
            <a:endParaRPr lang="en-US" altLang="zh-CN" sz="2000" dirty="0">
              <a:latin typeface="+mn-ea"/>
              <a:ea typeface="+mn-ea"/>
              <a:sym typeface="+mn-ea"/>
            </a:endParaRPr>
          </a:p>
        </p:txBody>
      </p:sp>
      <p:sp>
        <p:nvSpPr>
          <p:cNvPr id="7"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pic>
        <p:nvPicPr>
          <p:cNvPr id="4" name="图片 3">
            <a:extLst>
              <a:ext uri="{FF2B5EF4-FFF2-40B4-BE49-F238E27FC236}">
                <a16:creationId xmlns:a16="http://schemas.microsoft.com/office/drawing/2014/main" id="{84168BA3-3383-F744-A185-A94CE2E38980}"/>
              </a:ext>
            </a:extLst>
          </p:cNvPr>
          <p:cNvPicPr>
            <a:picLocks noChangeAspect="1"/>
          </p:cNvPicPr>
          <p:nvPr/>
        </p:nvPicPr>
        <p:blipFill>
          <a:blip r:embed="rId2"/>
          <a:stretch>
            <a:fillRect/>
          </a:stretch>
        </p:blipFill>
        <p:spPr>
          <a:xfrm>
            <a:off x="2257246" y="2310062"/>
            <a:ext cx="7537352" cy="4141902"/>
          </a:xfrm>
          <a:prstGeom prst="rect">
            <a:avLst/>
          </a:prstGeom>
        </p:spPr>
      </p:pic>
    </p:spTree>
    <p:extLst>
      <p:ext uri="{BB962C8B-B14F-4D97-AF65-F5344CB8AC3E}">
        <p14:creationId xmlns:p14="http://schemas.microsoft.com/office/powerpoint/2010/main" val="388160383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0" kern="1800" dirty="0">
                <a:latin typeface="Times New Roman"/>
              </a:rPr>
              <a:t>10.2 Spring Data JPA</a:t>
            </a:r>
            <a:endParaRPr lang="zh-CN" altLang="en-US" b="0" kern="1800" dirty="0">
              <a:latin typeface="Times New Roman"/>
            </a:endParaRPr>
          </a:p>
        </p:txBody>
      </p:sp>
      <p:sp>
        <p:nvSpPr>
          <p:cNvPr id="3" name="文本框 2"/>
          <p:cNvSpPr txBox="1"/>
          <p:nvPr/>
        </p:nvSpPr>
        <p:spPr>
          <a:xfrm>
            <a:off x="250370" y="1223784"/>
            <a:ext cx="11551105" cy="2861232"/>
          </a:xfrm>
          <a:prstGeom prst="rect">
            <a:avLst/>
          </a:prstGeom>
          <a:noFill/>
        </p:spPr>
        <p:txBody>
          <a:bodyPr wrap="square" rtlCol="0">
            <a:spAutoFit/>
          </a:bodyPr>
          <a:lstStyle/>
          <a:p>
            <a:pPr marL="109855">
              <a:lnSpc>
                <a:spcPct val="150000"/>
              </a:lnSpc>
              <a:spcBef>
                <a:spcPts val="400"/>
              </a:spcBef>
              <a:buClr>
                <a:schemeClr val="accent1"/>
              </a:buClr>
              <a:buSzPct val="68000"/>
            </a:pPr>
            <a:r>
              <a:rPr lang="en-US" altLang="zh-CN" sz="2000" dirty="0"/>
              <a:t>10.2.4 </a:t>
            </a:r>
            <a:r>
              <a:rPr lang="en-US" altLang="zh-CN" sz="2000" dirty="0" err="1"/>
              <a:t>TodoList</a:t>
            </a:r>
            <a:r>
              <a:rPr lang="zh-CN" altLang="en-US" sz="2000" dirty="0"/>
              <a:t>示例程序</a:t>
            </a:r>
            <a:endParaRPr lang="en-US" altLang="zh-CN" sz="2000" dirty="0"/>
          </a:p>
          <a:p>
            <a:pPr marL="109855">
              <a:lnSpc>
                <a:spcPct val="150000"/>
              </a:lnSpc>
              <a:spcBef>
                <a:spcPts val="400"/>
              </a:spcBef>
              <a:buClr>
                <a:schemeClr val="accent1"/>
              </a:buClr>
              <a:buSzPct val="68000"/>
            </a:pPr>
            <a:r>
              <a:rPr lang="zh-CN" altLang="en-US" sz="2000" dirty="0"/>
              <a:t>定义实体类</a:t>
            </a:r>
            <a:r>
              <a:rPr lang="en-US" altLang="zh-CN" sz="2000" dirty="0" err="1"/>
              <a:t>Todo</a:t>
            </a:r>
            <a:endParaRPr lang="zh-CN" altLang="en-US" sz="2000" dirty="0"/>
          </a:p>
          <a:p>
            <a:pPr lvl="0">
              <a:lnSpc>
                <a:spcPct val="150000"/>
              </a:lnSpc>
            </a:pPr>
            <a:endParaRPr lang="en-US" altLang="zh-CN" sz="2000" dirty="0">
              <a:latin typeface="+mn-ea"/>
              <a:ea typeface="+mn-ea"/>
              <a:cs typeface="Courier New" panose="02070309020205020404" pitchFamily="49" charset="0"/>
            </a:endParaRPr>
          </a:p>
          <a:p>
            <a:pPr lvl="0">
              <a:lnSpc>
                <a:spcPct val="150000"/>
              </a:lnSpc>
            </a:pPr>
            <a:r>
              <a:rPr lang="zh-CN" altLang="en-US" sz="2000" dirty="0">
                <a:latin typeface="+mn-ea"/>
                <a:ea typeface="+mn-ea"/>
                <a:cs typeface="Courier New" panose="02070309020205020404" pitchFamily="49" charset="0"/>
              </a:rPr>
              <a:t>　　</a:t>
            </a:r>
            <a:endParaRPr lang="en-US" altLang="zh-CN" sz="2000" dirty="0">
              <a:latin typeface="+mn-ea"/>
              <a:ea typeface="+mn-ea"/>
              <a:cs typeface="Courier New" panose="02070309020205020404" pitchFamily="49" charset="0"/>
            </a:endParaRPr>
          </a:p>
          <a:p>
            <a:pPr lvl="0">
              <a:lnSpc>
                <a:spcPct val="150000"/>
              </a:lnSpc>
            </a:pPr>
            <a:endParaRPr lang="zh-CN" altLang="en-US" sz="2000" dirty="0">
              <a:latin typeface="+mn-ea"/>
              <a:ea typeface="+mn-ea"/>
              <a:cs typeface="Courier New" panose="02070309020205020404" pitchFamily="49" charset="0"/>
            </a:endParaRPr>
          </a:p>
          <a:p>
            <a:pPr lvl="0">
              <a:lnSpc>
                <a:spcPct val="150000"/>
              </a:lnSpc>
            </a:pPr>
            <a:r>
              <a:rPr lang="zh-CN" altLang="zh-CN" sz="2000" dirty="0">
                <a:latin typeface="+mn-ea"/>
                <a:ea typeface="+mn-ea"/>
                <a:cs typeface="Courier New" panose="02070309020205020404" pitchFamily="49" charset="0"/>
              </a:rPr>
              <a:t>　　</a:t>
            </a:r>
            <a:endParaRPr lang="en-US" altLang="zh-CN" sz="2000" dirty="0">
              <a:latin typeface="+mn-ea"/>
              <a:ea typeface="+mn-ea"/>
              <a:sym typeface="+mn-ea"/>
            </a:endParaRPr>
          </a:p>
        </p:txBody>
      </p:sp>
      <p:sp>
        <p:nvSpPr>
          <p:cNvPr id="7"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pic>
        <p:nvPicPr>
          <p:cNvPr id="5" name="图片 4">
            <a:extLst>
              <a:ext uri="{FF2B5EF4-FFF2-40B4-BE49-F238E27FC236}">
                <a16:creationId xmlns:a16="http://schemas.microsoft.com/office/drawing/2014/main" id="{792057F3-0D51-ED44-B5A2-AD05960DF7C3}"/>
              </a:ext>
            </a:extLst>
          </p:cNvPr>
          <p:cNvPicPr>
            <a:picLocks noChangeAspect="1"/>
          </p:cNvPicPr>
          <p:nvPr/>
        </p:nvPicPr>
        <p:blipFill>
          <a:blip r:embed="rId2"/>
          <a:stretch>
            <a:fillRect/>
          </a:stretch>
        </p:blipFill>
        <p:spPr>
          <a:xfrm>
            <a:off x="1335505" y="2241564"/>
            <a:ext cx="9703802" cy="4294622"/>
          </a:xfrm>
          <a:prstGeom prst="rect">
            <a:avLst/>
          </a:prstGeom>
        </p:spPr>
      </p:pic>
      <p:sp>
        <p:nvSpPr>
          <p:cNvPr id="6" name="矩形 5">
            <a:extLst>
              <a:ext uri="{FF2B5EF4-FFF2-40B4-BE49-F238E27FC236}">
                <a16:creationId xmlns:a16="http://schemas.microsoft.com/office/drawing/2014/main" id="{DB482E83-9A62-B84B-A2BA-43B47F234F65}"/>
              </a:ext>
            </a:extLst>
          </p:cNvPr>
          <p:cNvSpPr/>
          <p:nvPr/>
        </p:nvSpPr>
        <p:spPr>
          <a:xfrm>
            <a:off x="5177590" y="1250386"/>
            <a:ext cx="6096000" cy="875368"/>
          </a:xfrm>
          <a:prstGeom prst="rect">
            <a:avLst/>
          </a:prstGeom>
        </p:spPr>
        <p:txBody>
          <a:bodyPr>
            <a:spAutoFit/>
          </a:bodyPr>
          <a:lstStyle/>
          <a:p>
            <a:pPr>
              <a:lnSpc>
                <a:spcPct val="150000"/>
              </a:lnSpc>
            </a:pPr>
            <a:r>
              <a:rPr lang="en-US" altLang="zh-CN" dirty="0">
                <a:solidFill>
                  <a:srgbClr val="FF0000"/>
                </a:solidFill>
                <a:latin typeface="+mn-ea"/>
              </a:rPr>
              <a:t>@Data</a:t>
            </a:r>
            <a:r>
              <a:rPr lang="zh-CN" altLang="en-US" dirty="0">
                <a:latin typeface="+mn-ea"/>
              </a:rPr>
              <a:t>，</a:t>
            </a:r>
            <a:r>
              <a:rPr lang="en-US" altLang="zh-CN" dirty="0">
                <a:latin typeface="+mn-ea"/>
              </a:rPr>
              <a:t>Lombok</a:t>
            </a:r>
            <a:r>
              <a:rPr lang="zh-CN" altLang="en-US" dirty="0">
                <a:latin typeface="+mn-ea"/>
              </a:rPr>
              <a:t>工具类库提供的注解，</a:t>
            </a:r>
            <a:r>
              <a:rPr lang="zh-CN" altLang="en-US" dirty="0"/>
              <a:t>注在类上，提供类的</a:t>
            </a:r>
            <a:r>
              <a:rPr lang="en-US" altLang="zh-CN" dirty="0"/>
              <a:t>get</a:t>
            </a:r>
            <a:r>
              <a:rPr lang="zh-CN" altLang="en-US" dirty="0"/>
              <a:t>、</a:t>
            </a:r>
            <a:r>
              <a:rPr lang="en-US" altLang="zh-CN" dirty="0"/>
              <a:t>set</a:t>
            </a:r>
            <a:r>
              <a:rPr lang="zh-CN" altLang="en-US" dirty="0"/>
              <a:t>、</a:t>
            </a:r>
            <a:r>
              <a:rPr lang="en-US" altLang="zh-CN" dirty="0"/>
              <a:t>equals</a:t>
            </a:r>
            <a:r>
              <a:rPr lang="zh-CN" altLang="en-US" dirty="0"/>
              <a:t>、</a:t>
            </a:r>
            <a:r>
              <a:rPr lang="en-US" altLang="zh-CN" dirty="0" err="1"/>
              <a:t>hashCode</a:t>
            </a:r>
            <a:r>
              <a:rPr lang="zh-CN" altLang="en-US" dirty="0"/>
              <a:t>、</a:t>
            </a:r>
            <a:r>
              <a:rPr lang="en-US" altLang="zh-CN" dirty="0" err="1"/>
              <a:t>canEqual</a:t>
            </a:r>
            <a:r>
              <a:rPr lang="zh-CN" altLang="en-US" dirty="0"/>
              <a:t>、</a:t>
            </a:r>
            <a:r>
              <a:rPr lang="en-US" altLang="zh-CN" dirty="0" err="1"/>
              <a:t>toString</a:t>
            </a:r>
            <a:r>
              <a:rPr lang="zh-CN" altLang="en-US" dirty="0"/>
              <a:t>方法</a:t>
            </a:r>
            <a:endParaRPr lang="en-US" altLang="zh-CN" dirty="0">
              <a:latin typeface="+mn-ea"/>
            </a:endParaRPr>
          </a:p>
        </p:txBody>
      </p:sp>
    </p:spTree>
    <p:extLst>
      <p:ext uri="{BB962C8B-B14F-4D97-AF65-F5344CB8AC3E}">
        <p14:creationId xmlns:p14="http://schemas.microsoft.com/office/powerpoint/2010/main" val="4654803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0" kern="1800" dirty="0">
                <a:latin typeface="Times New Roman"/>
              </a:rPr>
              <a:t>10.1 Spring Data</a:t>
            </a:r>
            <a:r>
              <a:rPr lang="zh-CN" altLang="en-US" b="0" kern="1800" dirty="0">
                <a:latin typeface="Times New Roman"/>
              </a:rPr>
              <a:t>概述</a:t>
            </a:r>
          </a:p>
        </p:txBody>
      </p:sp>
      <p:sp>
        <p:nvSpPr>
          <p:cNvPr id="3" name="文本框 2"/>
          <p:cNvSpPr txBox="1"/>
          <p:nvPr/>
        </p:nvSpPr>
        <p:spPr>
          <a:xfrm>
            <a:off x="250370" y="1223784"/>
            <a:ext cx="11551105" cy="2092881"/>
          </a:xfrm>
          <a:prstGeom prst="rect">
            <a:avLst/>
          </a:prstGeom>
          <a:noFill/>
        </p:spPr>
        <p:txBody>
          <a:bodyPr wrap="square" rtlCol="0">
            <a:spAutoFit/>
          </a:bodyPr>
          <a:lstStyle/>
          <a:p>
            <a:pPr marL="109855">
              <a:lnSpc>
                <a:spcPct val="150000"/>
              </a:lnSpc>
              <a:spcBef>
                <a:spcPts val="400"/>
              </a:spcBef>
              <a:buClr>
                <a:schemeClr val="accent1"/>
              </a:buClr>
              <a:buSzPct val="68000"/>
            </a:pPr>
            <a:r>
              <a:rPr lang="en-US" altLang="zh-CN" sz="2000" dirty="0"/>
              <a:t>10.1.1  JDBC</a:t>
            </a:r>
            <a:r>
              <a:rPr lang="zh-CN" altLang="en-US" sz="2000" dirty="0"/>
              <a:t>编程与</a:t>
            </a:r>
            <a:r>
              <a:rPr lang="en-US" altLang="zh-CN" sz="2000" dirty="0"/>
              <a:t>ORM</a:t>
            </a:r>
          </a:p>
          <a:p>
            <a:pPr marL="109855">
              <a:lnSpc>
                <a:spcPct val="150000"/>
              </a:lnSpc>
              <a:spcBef>
                <a:spcPts val="400"/>
              </a:spcBef>
              <a:buClr>
                <a:schemeClr val="accent1"/>
              </a:buClr>
              <a:buSzPct val="68000"/>
            </a:pPr>
            <a:endParaRPr lang="en-US" altLang="zh-CN" sz="2000" dirty="0"/>
          </a:p>
          <a:p>
            <a:pPr marL="109855">
              <a:lnSpc>
                <a:spcPct val="150000"/>
              </a:lnSpc>
              <a:spcBef>
                <a:spcPts val="400"/>
              </a:spcBef>
              <a:buClr>
                <a:schemeClr val="accent1"/>
              </a:buClr>
              <a:buSzPct val="68000"/>
            </a:pPr>
            <a:endParaRPr lang="en-US" altLang="zh-CN" sz="2000" dirty="0"/>
          </a:p>
          <a:p>
            <a:pPr marL="109855">
              <a:lnSpc>
                <a:spcPct val="150000"/>
              </a:lnSpc>
              <a:spcBef>
                <a:spcPts val="400"/>
              </a:spcBef>
              <a:buClr>
                <a:schemeClr val="accent1"/>
              </a:buClr>
              <a:buSzPct val="68000"/>
            </a:pPr>
            <a:endParaRPr lang="en-US" altLang="zh-CN" sz="2000" dirty="0">
              <a:sym typeface="+mn-ea"/>
            </a:endParaRPr>
          </a:p>
        </p:txBody>
      </p:sp>
      <p:pic>
        <p:nvPicPr>
          <p:cNvPr id="5" name="图片 4"/>
          <p:cNvPicPr>
            <a:picLocks noChangeAspect="1"/>
          </p:cNvPicPr>
          <p:nvPr/>
        </p:nvPicPr>
        <p:blipFill>
          <a:blip r:embed="rId2"/>
          <a:stretch>
            <a:fillRect/>
          </a:stretch>
        </p:blipFill>
        <p:spPr>
          <a:xfrm>
            <a:off x="777369" y="272375"/>
            <a:ext cx="10637261" cy="6537921"/>
          </a:xfrm>
          <a:prstGeom prst="rect">
            <a:avLst/>
          </a:prstGeom>
        </p:spPr>
      </p:pic>
    </p:spTree>
    <p:extLst>
      <p:ext uri="{BB962C8B-B14F-4D97-AF65-F5344CB8AC3E}">
        <p14:creationId xmlns:p14="http://schemas.microsoft.com/office/powerpoint/2010/main" val="65760867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0" kern="1800" dirty="0">
                <a:latin typeface="Times New Roman"/>
              </a:rPr>
              <a:t>10.2 Spring Data JPA</a:t>
            </a:r>
            <a:endParaRPr lang="zh-CN" altLang="en-US" b="0" kern="1800" dirty="0">
              <a:latin typeface="Times New Roman"/>
            </a:endParaRPr>
          </a:p>
        </p:txBody>
      </p:sp>
      <p:sp>
        <p:nvSpPr>
          <p:cNvPr id="3" name="文本框 2"/>
          <p:cNvSpPr txBox="1"/>
          <p:nvPr/>
        </p:nvSpPr>
        <p:spPr>
          <a:xfrm>
            <a:off x="250370" y="1223784"/>
            <a:ext cx="11551105" cy="2399568"/>
          </a:xfrm>
          <a:prstGeom prst="rect">
            <a:avLst/>
          </a:prstGeom>
          <a:noFill/>
        </p:spPr>
        <p:txBody>
          <a:bodyPr wrap="square" rtlCol="0">
            <a:spAutoFit/>
          </a:bodyPr>
          <a:lstStyle/>
          <a:p>
            <a:pPr marL="109855">
              <a:lnSpc>
                <a:spcPct val="150000"/>
              </a:lnSpc>
              <a:spcBef>
                <a:spcPts val="400"/>
              </a:spcBef>
              <a:buClr>
                <a:schemeClr val="accent1"/>
              </a:buClr>
              <a:buSzPct val="68000"/>
            </a:pPr>
            <a:r>
              <a:rPr lang="en-US" altLang="zh-CN" sz="2000" dirty="0"/>
              <a:t>10.2.4 </a:t>
            </a:r>
            <a:r>
              <a:rPr lang="en-US" altLang="zh-CN" sz="2000" dirty="0" err="1"/>
              <a:t>TodoList</a:t>
            </a:r>
            <a:r>
              <a:rPr lang="zh-CN" altLang="en-US" sz="2000" dirty="0"/>
              <a:t>示例程序</a:t>
            </a:r>
            <a:endParaRPr lang="en-US" altLang="zh-CN" sz="2000" dirty="0"/>
          </a:p>
          <a:p>
            <a:pPr marL="109855">
              <a:lnSpc>
                <a:spcPct val="150000"/>
              </a:lnSpc>
              <a:spcBef>
                <a:spcPts val="400"/>
              </a:spcBef>
              <a:buClr>
                <a:schemeClr val="accent1"/>
              </a:buClr>
              <a:buSzPct val="68000"/>
            </a:pPr>
            <a:r>
              <a:rPr lang="zh-CN" altLang="en-US" sz="2000" dirty="0"/>
              <a:t>定义</a:t>
            </a:r>
            <a:r>
              <a:rPr lang="en-US" altLang="zh-CN" sz="2000" dirty="0" err="1"/>
              <a:t>TodoRepository</a:t>
            </a:r>
            <a:endParaRPr lang="en-US" altLang="zh-CN" sz="2000" dirty="0">
              <a:latin typeface="+mn-ea"/>
              <a:ea typeface="+mn-ea"/>
              <a:cs typeface="Courier New" panose="02070309020205020404" pitchFamily="49" charset="0"/>
            </a:endParaRPr>
          </a:p>
          <a:p>
            <a:pPr lvl="0">
              <a:lnSpc>
                <a:spcPct val="150000"/>
              </a:lnSpc>
            </a:pPr>
            <a:r>
              <a:rPr lang="zh-CN" altLang="en-US" sz="2000" dirty="0">
                <a:latin typeface="+mn-ea"/>
                <a:ea typeface="+mn-ea"/>
                <a:cs typeface="Courier New" panose="02070309020205020404" pitchFamily="49" charset="0"/>
              </a:rPr>
              <a:t>　　</a:t>
            </a:r>
            <a:endParaRPr lang="en-US" altLang="zh-CN" sz="2000" dirty="0">
              <a:latin typeface="+mn-ea"/>
              <a:ea typeface="+mn-ea"/>
              <a:cs typeface="Courier New" panose="02070309020205020404" pitchFamily="49" charset="0"/>
            </a:endParaRPr>
          </a:p>
          <a:p>
            <a:pPr lvl="0">
              <a:lnSpc>
                <a:spcPct val="150000"/>
              </a:lnSpc>
            </a:pPr>
            <a:endParaRPr lang="zh-CN" altLang="en-US" sz="2000" dirty="0">
              <a:latin typeface="+mn-ea"/>
              <a:ea typeface="+mn-ea"/>
              <a:cs typeface="Courier New" panose="02070309020205020404" pitchFamily="49" charset="0"/>
            </a:endParaRPr>
          </a:p>
          <a:p>
            <a:pPr lvl="0">
              <a:lnSpc>
                <a:spcPct val="150000"/>
              </a:lnSpc>
            </a:pPr>
            <a:r>
              <a:rPr lang="zh-CN" altLang="zh-CN" sz="2000" dirty="0">
                <a:latin typeface="+mn-ea"/>
                <a:ea typeface="+mn-ea"/>
                <a:cs typeface="Courier New" panose="02070309020205020404" pitchFamily="49" charset="0"/>
              </a:rPr>
              <a:t>　　</a:t>
            </a:r>
            <a:endParaRPr lang="en-US" altLang="zh-CN" sz="2000" dirty="0">
              <a:latin typeface="+mn-ea"/>
              <a:ea typeface="+mn-ea"/>
              <a:sym typeface="+mn-ea"/>
            </a:endParaRPr>
          </a:p>
        </p:txBody>
      </p:sp>
      <p:sp>
        <p:nvSpPr>
          <p:cNvPr id="7"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pic>
        <p:nvPicPr>
          <p:cNvPr id="4" name="图片 3">
            <a:extLst>
              <a:ext uri="{FF2B5EF4-FFF2-40B4-BE49-F238E27FC236}">
                <a16:creationId xmlns:a16="http://schemas.microsoft.com/office/drawing/2014/main" id="{90EFF794-F129-8C42-B9DD-854B1054C2F1}"/>
              </a:ext>
            </a:extLst>
          </p:cNvPr>
          <p:cNvPicPr>
            <a:picLocks noChangeAspect="1"/>
          </p:cNvPicPr>
          <p:nvPr/>
        </p:nvPicPr>
        <p:blipFill>
          <a:blip r:embed="rId2"/>
          <a:stretch>
            <a:fillRect/>
          </a:stretch>
        </p:blipFill>
        <p:spPr>
          <a:xfrm>
            <a:off x="724521" y="2557385"/>
            <a:ext cx="10742957" cy="3018121"/>
          </a:xfrm>
          <a:prstGeom prst="rect">
            <a:avLst/>
          </a:prstGeom>
        </p:spPr>
      </p:pic>
    </p:spTree>
    <p:extLst>
      <p:ext uri="{BB962C8B-B14F-4D97-AF65-F5344CB8AC3E}">
        <p14:creationId xmlns:p14="http://schemas.microsoft.com/office/powerpoint/2010/main" val="353601035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0" kern="1800" dirty="0">
                <a:latin typeface="Times New Roman"/>
              </a:rPr>
              <a:t>10.2 Spring Data JPA</a:t>
            </a:r>
            <a:endParaRPr lang="zh-CN" altLang="en-US" b="0" kern="1800" dirty="0">
              <a:latin typeface="Times New Roman"/>
            </a:endParaRPr>
          </a:p>
        </p:txBody>
      </p:sp>
      <p:sp>
        <p:nvSpPr>
          <p:cNvPr id="3" name="文本框 2"/>
          <p:cNvSpPr txBox="1"/>
          <p:nvPr/>
        </p:nvSpPr>
        <p:spPr>
          <a:xfrm>
            <a:off x="250370" y="1223784"/>
            <a:ext cx="11551105" cy="2399568"/>
          </a:xfrm>
          <a:prstGeom prst="rect">
            <a:avLst/>
          </a:prstGeom>
          <a:noFill/>
        </p:spPr>
        <p:txBody>
          <a:bodyPr wrap="square" rtlCol="0">
            <a:spAutoFit/>
          </a:bodyPr>
          <a:lstStyle/>
          <a:p>
            <a:pPr marL="109855">
              <a:lnSpc>
                <a:spcPct val="150000"/>
              </a:lnSpc>
              <a:spcBef>
                <a:spcPts val="400"/>
              </a:spcBef>
              <a:buClr>
                <a:schemeClr val="accent1"/>
              </a:buClr>
              <a:buSzPct val="68000"/>
            </a:pPr>
            <a:r>
              <a:rPr lang="en-US" altLang="zh-CN" sz="2000" dirty="0"/>
              <a:t>10.2.4 </a:t>
            </a:r>
            <a:r>
              <a:rPr lang="en-US" altLang="zh-CN" sz="2000" dirty="0" err="1"/>
              <a:t>TodoList</a:t>
            </a:r>
            <a:r>
              <a:rPr lang="zh-CN" altLang="en-US" sz="2000" dirty="0"/>
              <a:t>示例程序</a:t>
            </a:r>
            <a:endParaRPr lang="en-US" altLang="zh-CN" sz="2000" dirty="0"/>
          </a:p>
          <a:p>
            <a:pPr marL="109855">
              <a:lnSpc>
                <a:spcPct val="150000"/>
              </a:lnSpc>
              <a:spcBef>
                <a:spcPts val="400"/>
              </a:spcBef>
              <a:buClr>
                <a:schemeClr val="accent1"/>
              </a:buClr>
              <a:buSzPct val="68000"/>
            </a:pPr>
            <a:r>
              <a:rPr lang="zh-CN" altLang="en-US" sz="2000" dirty="0"/>
              <a:t>编写</a:t>
            </a:r>
            <a:r>
              <a:rPr lang="en-US" altLang="zh-CN" sz="2000" dirty="0" err="1"/>
              <a:t>TodoController</a:t>
            </a:r>
            <a:endParaRPr lang="en-US" altLang="zh-CN" sz="2000" dirty="0">
              <a:latin typeface="+mn-ea"/>
              <a:ea typeface="+mn-ea"/>
              <a:cs typeface="Courier New" panose="02070309020205020404" pitchFamily="49" charset="0"/>
            </a:endParaRPr>
          </a:p>
          <a:p>
            <a:pPr lvl="0">
              <a:lnSpc>
                <a:spcPct val="150000"/>
              </a:lnSpc>
            </a:pPr>
            <a:r>
              <a:rPr lang="zh-CN" altLang="en-US" sz="2000" dirty="0">
                <a:latin typeface="+mn-ea"/>
                <a:ea typeface="+mn-ea"/>
                <a:cs typeface="Courier New" panose="02070309020205020404" pitchFamily="49" charset="0"/>
              </a:rPr>
              <a:t>　　</a:t>
            </a:r>
            <a:endParaRPr lang="en-US" altLang="zh-CN" sz="2000" dirty="0">
              <a:latin typeface="+mn-ea"/>
              <a:ea typeface="+mn-ea"/>
              <a:cs typeface="Courier New" panose="02070309020205020404" pitchFamily="49" charset="0"/>
            </a:endParaRPr>
          </a:p>
          <a:p>
            <a:pPr lvl="0">
              <a:lnSpc>
                <a:spcPct val="150000"/>
              </a:lnSpc>
            </a:pPr>
            <a:endParaRPr lang="zh-CN" altLang="en-US" sz="2000" dirty="0">
              <a:latin typeface="+mn-ea"/>
              <a:ea typeface="+mn-ea"/>
              <a:cs typeface="Courier New" panose="02070309020205020404" pitchFamily="49" charset="0"/>
            </a:endParaRPr>
          </a:p>
          <a:p>
            <a:pPr lvl="0">
              <a:lnSpc>
                <a:spcPct val="150000"/>
              </a:lnSpc>
            </a:pPr>
            <a:r>
              <a:rPr lang="zh-CN" altLang="zh-CN" sz="2000" dirty="0">
                <a:latin typeface="+mn-ea"/>
                <a:ea typeface="+mn-ea"/>
                <a:cs typeface="Courier New" panose="02070309020205020404" pitchFamily="49" charset="0"/>
              </a:rPr>
              <a:t>　　</a:t>
            </a:r>
            <a:endParaRPr lang="en-US" altLang="zh-CN" sz="2000" dirty="0">
              <a:latin typeface="+mn-ea"/>
              <a:ea typeface="+mn-ea"/>
              <a:sym typeface="+mn-ea"/>
            </a:endParaRPr>
          </a:p>
        </p:txBody>
      </p:sp>
      <p:sp>
        <p:nvSpPr>
          <p:cNvPr id="7"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pic>
        <p:nvPicPr>
          <p:cNvPr id="5" name="图片 4">
            <a:extLst>
              <a:ext uri="{FF2B5EF4-FFF2-40B4-BE49-F238E27FC236}">
                <a16:creationId xmlns:a16="http://schemas.microsoft.com/office/drawing/2014/main" id="{67AFDE81-B8F6-E643-8CF2-80F340F214E4}"/>
              </a:ext>
            </a:extLst>
          </p:cNvPr>
          <p:cNvPicPr>
            <a:picLocks noChangeAspect="1"/>
          </p:cNvPicPr>
          <p:nvPr/>
        </p:nvPicPr>
        <p:blipFill>
          <a:blip r:embed="rId2"/>
          <a:stretch>
            <a:fillRect/>
          </a:stretch>
        </p:blipFill>
        <p:spPr>
          <a:xfrm>
            <a:off x="694573" y="2258101"/>
            <a:ext cx="10802854" cy="3687276"/>
          </a:xfrm>
          <a:prstGeom prst="rect">
            <a:avLst/>
          </a:prstGeom>
        </p:spPr>
      </p:pic>
    </p:spTree>
    <p:extLst>
      <p:ext uri="{BB962C8B-B14F-4D97-AF65-F5344CB8AC3E}">
        <p14:creationId xmlns:p14="http://schemas.microsoft.com/office/powerpoint/2010/main" val="299583189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0" kern="1800" dirty="0">
                <a:latin typeface="Times New Roman"/>
              </a:rPr>
              <a:t>10.2 Spring Data JPA</a:t>
            </a:r>
            <a:endParaRPr lang="zh-CN" altLang="en-US" b="0" kern="1800" dirty="0">
              <a:latin typeface="Times New Roman"/>
            </a:endParaRPr>
          </a:p>
        </p:txBody>
      </p:sp>
      <p:sp>
        <p:nvSpPr>
          <p:cNvPr id="3" name="文本框 2"/>
          <p:cNvSpPr txBox="1"/>
          <p:nvPr/>
        </p:nvSpPr>
        <p:spPr>
          <a:xfrm>
            <a:off x="250370" y="1223784"/>
            <a:ext cx="11551105" cy="2399568"/>
          </a:xfrm>
          <a:prstGeom prst="rect">
            <a:avLst/>
          </a:prstGeom>
          <a:noFill/>
        </p:spPr>
        <p:txBody>
          <a:bodyPr wrap="square" rtlCol="0">
            <a:spAutoFit/>
          </a:bodyPr>
          <a:lstStyle/>
          <a:p>
            <a:pPr marL="109855">
              <a:lnSpc>
                <a:spcPct val="150000"/>
              </a:lnSpc>
              <a:spcBef>
                <a:spcPts val="400"/>
              </a:spcBef>
              <a:buClr>
                <a:schemeClr val="accent1"/>
              </a:buClr>
              <a:buSzPct val="68000"/>
            </a:pPr>
            <a:r>
              <a:rPr lang="en-US" altLang="zh-CN" sz="2000" dirty="0"/>
              <a:t>10.2.4 </a:t>
            </a:r>
            <a:r>
              <a:rPr lang="en-US" altLang="zh-CN" sz="2000" dirty="0" err="1"/>
              <a:t>TodoList</a:t>
            </a:r>
            <a:r>
              <a:rPr lang="zh-CN" altLang="en-US" sz="2000" dirty="0"/>
              <a:t>示例程序</a:t>
            </a:r>
            <a:endParaRPr lang="en-US" altLang="zh-CN" sz="2000" dirty="0"/>
          </a:p>
          <a:p>
            <a:pPr marL="109855">
              <a:lnSpc>
                <a:spcPct val="150000"/>
              </a:lnSpc>
              <a:spcBef>
                <a:spcPts val="400"/>
              </a:spcBef>
              <a:buClr>
                <a:schemeClr val="accent1"/>
              </a:buClr>
              <a:buSzPct val="68000"/>
            </a:pPr>
            <a:r>
              <a:rPr lang="zh-CN" altLang="en-US" sz="2000" dirty="0"/>
              <a:t>编写</a:t>
            </a:r>
            <a:r>
              <a:rPr lang="en-US" altLang="zh-CN" sz="2000" dirty="0" err="1"/>
              <a:t>TodoController</a:t>
            </a:r>
            <a:r>
              <a:rPr lang="zh-CN" altLang="en-US" sz="2000" dirty="0"/>
              <a:t>，结果列表的分页</a:t>
            </a:r>
            <a:endParaRPr lang="en-US" altLang="zh-CN" sz="2000" dirty="0">
              <a:latin typeface="+mn-ea"/>
              <a:ea typeface="+mn-ea"/>
              <a:cs typeface="Courier New" panose="02070309020205020404" pitchFamily="49" charset="0"/>
            </a:endParaRPr>
          </a:p>
          <a:p>
            <a:pPr lvl="0">
              <a:lnSpc>
                <a:spcPct val="150000"/>
              </a:lnSpc>
            </a:pPr>
            <a:r>
              <a:rPr lang="zh-CN" altLang="en-US" sz="2000" dirty="0">
                <a:latin typeface="+mn-ea"/>
                <a:ea typeface="+mn-ea"/>
                <a:cs typeface="Courier New" panose="02070309020205020404" pitchFamily="49" charset="0"/>
              </a:rPr>
              <a:t>　　</a:t>
            </a:r>
            <a:endParaRPr lang="en-US" altLang="zh-CN" sz="2000" dirty="0">
              <a:latin typeface="+mn-ea"/>
              <a:ea typeface="+mn-ea"/>
              <a:cs typeface="Courier New" panose="02070309020205020404" pitchFamily="49" charset="0"/>
            </a:endParaRPr>
          </a:p>
          <a:p>
            <a:pPr lvl="0">
              <a:lnSpc>
                <a:spcPct val="150000"/>
              </a:lnSpc>
            </a:pPr>
            <a:endParaRPr lang="zh-CN" altLang="en-US" sz="2000" dirty="0">
              <a:latin typeface="+mn-ea"/>
              <a:ea typeface="+mn-ea"/>
              <a:cs typeface="Courier New" panose="02070309020205020404" pitchFamily="49" charset="0"/>
            </a:endParaRPr>
          </a:p>
          <a:p>
            <a:pPr lvl="0">
              <a:lnSpc>
                <a:spcPct val="150000"/>
              </a:lnSpc>
            </a:pPr>
            <a:r>
              <a:rPr lang="zh-CN" altLang="zh-CN" sz="2000" dirty="0">
                <a:latin typeface="+mn-ea"/>
                <a:ea typeface="+mn-ea"/>
                <a:cs typeface="Courier New" panose="02070309020205020404" pitchFamily="49" charset="0"/>
              </a:rPr>
              <a:t>　　</a:t>
            </a:r>
            <a:endParaRPr lang="en-US" altLang="zh-CN" sz="2000" dirty="0">
              <a:latin typeface="+mn-ea"/>
              <a:ea typeface="+mn-ea"/>
              <a:sym typeface="+mn-ea"/>
            </a:endParaRPr>
          </a:p>
        </p:txBody>
      </p:sp>
      <p:sp>
        <p:nvSpPr>
          <p:cNvPr id="7"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pic>
        <p:nvPicPr>
          <p:cNvPr id="4" name="图片 3">
            <a:extLst>
              <a:ext uri="{FF2B5EF4-FFF2-40B4-BE49-F238E27FC236}">
                <a16:creationId xmlns:a16="http://schemas.microsoft.com/office/drawing/2014/main" id="{2BB0F956-E9AB-9948-8B47-E4FA633F879B}"/>
              </a:ext>
            </a:extLst>
          </p:cNvPr>
          <p:cNvPicPr>
            <a:picLocks noChangeAspect="1"/>
          </p:cNvPicPr>
          <p:nvPr/>
        </p:nvPicPr>
        <p:blipFill>
          <a:blip r:embed="rId2"/>
          <a:stretch>
            <a:fillRect/>
          </a:stretch>
        </p:blipFill>
        <p:spPr>
          <a:xfrm>
            <a:off x="631823" y="2224976"/>
            <a:ext cx="11309807" cy="4048464"/>
          </a:xfrm>
          <a:prstGeom prst="rect">
            <a:avLst/>
          </a:prstGeom>
        </p:spPr>
      </p:pic>
    </p:spTree>
    <p:extLst>
      <p:ext uri="{BB962C8B-B14F-4D97-AF65-F5344CB8AC3E}">
        <p14:creationId xmlns:p14="http://schemas.microsoft.com/office/powerpoint/2010/main" val="41793057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0" kern="1800" dirty="0">
                <a:latin typeface="Times New Roman"/>
              </a:rPr>
              <a:t>10.2 Spring Data JPA</a:t>
            </a:r>
            <a:endParaRPr lang="zh-CN" altLang="en-US" b="0" kern="1800" dirty="0">
              <a:latin typeface="Times New Roman"/>
            </a:endParaRPr>
          </a:p>
        </p:txBody>
      </p:sp>
      <p:sp>
        <p:nvSpPr>
          <p:cNvPr id="3" name="文本框 2"/>
          <p:cNvSpPr txBox="1"/>
          <p:nvPr/>
        </p:nvSpPr>
        <p:spPr>
          <a:xfrm>
            <a:off x="250370" y="1223784"/>
            <a:ext cx="11551105" cy="1937903"/>
          </a:xfrm>
          <a:prstGeom prst="rect">
            <a:avLst/>
          </a:prstGeom>
          <a:noFill/>
        </p:spPr>
        <p:txBody>
          <a:bodyPr wrap="square" rtlCol="0">
            <a:spAutoFit/>
          </a:bodyPr>
          <a:lstStyle/>
          <a:p>
            <a:pPr marL="109855">
              <a:lnSpc>
                <a:spcPct val="150000"/>
              </a:lnSpc>
              <a:spcBef>
                <a:spcPts val="400"/>
              </a:spcBef>
              <a:buClr>
                <a:schemeClr val="accent1"/>
              </a:buClr>
              <a:buSzPct val="68000"/>
            </a:pPr>
            <a:r>
              <a:rPr lang="en-US" altLang="zh-CN" sz="2000" dirty="0"/>
              <a:t>10.2.4 </a:t>
            </a:r>
            <a:r>
              <a:rPr lang="en-US" altLang="zh-CN" sz="2000" dirty="0" err="1"/>
              <a:t>TodoList</a:t>
            </a:r>
            <a:r>
              <a:rPr lang="zh-CN" altLang="en-US" sz="2000" dirty="0"/>
              <a:t>示例程序</a:t>
            </a:r>
            <a:endParaRPr lang="en-US" altLang="zh-CN" sz="2000" dirty="0"/>
          </a:p>
          <a:p>
            <a:pPr marL="109855">
              <a:lnSpc>
                <a:spcPct val="150000"/>
              </a:lnSpc>
              <a:spcBef>
                <a:spcPts val="400"/>
              </a:spcBef>
              <a:buClr>
                <a:schemeClr val="accent1"/>
              </a:buClr>
              <a:buSzPct val="68000"/>
            </a:pPr>
            <a:r>
              <a:rPr lang="zh-CN" altLang="en-US" sz="2000" dirty="0"/>
              <a:t>编写</a:t>
            </a:r>
            <a:r>
              <a:rPr lang="en-US" altLang="zh-CN" sz="2000" dirty="0" err="1"/>
              <a:t>TodoController</a:t>
            </a:r>
            <a:r>
              <a:rPr lang="zh-CN" altLang="en-US" sz="2000" dirty="0"/>
              <a:t>，</a:t>
            </a:r>
            <a:r>
              <a:rPr lang="en-US" altLang="zh-CN" sz="2000" dirty="0" err="1"/>
              <a:t>thymeleaf</a:t>
            </a:r>
            <a:r>
              <a:rPr lang="zh-CN" altLang="en-US" sz="2000" dirty="0"/>
              <a:t>列表页面中的翻页按钮</a:t>
            </a:r>
            <a:r>
              <a:rPr lang="zh-CN" altLang="en-US" sz="2000" dirty="0">
                <a:latin typeface="+mn-ea"/>
                <a:ea typeface="+mn-ea"/>
                <a:cs typeface="Courier New" panose="02070309020205020404" pitchFamily="49" charset="0"/>
              </a:rPr>
              <a:t>　　</a:t>
            </a:r>
            <a:endParaRPr lang="en-US" altLang="zh-CN" sz="2000" dirty="0">
              <a:latin typeface="+mn-ea"/>
              <a:ea typeface="+mn-ea"/>
              <a:cs typeface="Courier New" panose="02070309020205020404" pitchFamily="49" charset="0"/>
            </a:endParaRPr>
          </a:p>
          <a:p>
            <a:pPr lvl="0">
              <a:lnSpc>
                <a:spcPct val="150000"/>
              </a:lnSpc>
            </a:pPr>
            <a:endParaRPr lang="zh-CN" altLang="en-US" sz="2000" dirty="0">
              <a:latin typeface="+mn-ea"/>
              <a:ea typeface="+mn-ea"/>
              <a:cs typeface="Courier New" panose="02070309020205020404" pitchFamily="49" charset="0"/>
            </a:endParaRPr>
          </a:p>
          <a:p>
            <a:pPr lvl="0">
              <a:lnSpc>
                <a:spcPct val="150000"/>
              </a:lnSpc>
            </a:pPr>
            <a:r>
              <a:rPr lang="zh-CN" altLang="zh-CN" sz="2000" dirty="0">
                <a:latin typeface="+mn-ea"/>
                <a:ea typeface="+mn-ea"/>
                <a:cs typeface="Courier New" panose="02070309020205020404" pitchFamily="49" charset="0"/>
              </a:rPr>
              <a:t>　　</a:t>
            </a:r>
            <a:endParaRPr lang="en-US" altLang="zh-CN" sz="2000" dirty="0">
              <a:latin typeface="+mn-ea"/>
              <a:ea typeface="+mn-ea"/>
              <a:sym typeface="+mn-ea"/>
            </a:endParaRPr>
          </a:p>
        </p:txBody>
      </p:sp>
      <p:sp>
        <p:nvSpPr>
          <p:cNvPr id="7"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pic>
        <p:nvPicPr>
          <p:cNvPr id="5" name="图片 4">
            <a:extLst>
              <a:ext uri="{FF2B5EF4-FFF2-40B4-BE49-F238E27FC236}">
                <a16:creationId xmlns:a16="http://schemas.microsoft.com/office/drawing/2014/main" id="{05E23AB3-22AB-8E4D-8B7D-BED7908A5437}"/>
              </a:ext>
            </a:extLst>
          </p:cNvPr>
          <p:cNvPicPr>
            <a:picLocks noChangeAspect="1"/>
          </p:cNvPicPr>
          <p:nvPr/>
        </p:nvPicPr>
        <p:blipFill>
          <a:blip r:embed="rId2"/>
          <a:stretch>
            <a:fillRect/>
          </a:stretch>
        </p:blipFill>
        <p:spPr>
          <a:xfrm>
            <a:off x="294939" y="2791994"/>
            <a:ext cx="11646691" cy="2169682"/>
          </a:xfrm>
          <a:prstGeom prst="rect">
            <a:avLst/>
          </a:prstGeom>
        </p:spPr>
      </p:pic>
    </p:spTree>
    <p:extLst>
      <p:ext uri="{BB962C8B-B14F-4D97-AF65-F5344CB8AC3E}">
        <p14:creationId xmlns:p14="http://schemas.microsoft.com/office/powerpoint/2010/main" val="50183258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0" kern="1800" dirty="0">
                <a:latin typeface="Times New Roman"/>
              </a:rPr>
              <a:t>10.2 Spring Data JPA</a:t>
            </a:r>
            <a:endParaRPr lang="zh-CN" altLang="en-US" b="0" kern="1800" dirty="0">
              <a:latin typeface="Times New Roman"/>
            </a:endParaRPr>
          </a:p>
        </p:txBody>
      </p:sp>
      <p:sp>
        <p:nvSpPr>
          <p:cNvPr id="3" name="文本框 2"/>
          <p:cNvSpPr txBox="1"/>
          <p:nvPr/>
        </p:nvSpPr>
        <p:spPr>
          <a:xfrm>
            <a:off x="250370" y="1223784"/>
            <a:ext cx="11551105" cy="2450864"/>
          </a:xfrm>
          <a:prstGeom prst="rect">
            <a:avLst/>
          </a:prstGeom>
          <a:noFill/>
        </p:spPr>
        <p:txBody>
          <a:bodyPr wrap="square" rtlCol="0">
            <a:spAutoFit/>
          </a:bodyPr>
          <a:lstStyle/>
          <a:p>
            <a:pPr marL="109855">
              <a:lnSpc>
                <a:spcPct val="150000"/>
              </a:lnSpc>
              <a:spcBef>
                <a:spcPts val="400"/>
              </a:spcBef>
              <a:buClr>
                <a:schemeClr val="accent1"/>
              </a:buClr>
              <a:buSzPct val="68000"/>
            </a:pPr>
            <a:r>
              <a:rPr lang="en-US" altLang="zh-CN" sz="2000" dirty="0"/>
              <a:t>10.2.4 </a:t>
            </a:r>
            <a:r>
              <a:rPr lang="en-US" altLang="zh-CN" sz="2000" dirty="0" err="1"/>
              <a:t>TodoList</a:t>
            </a:r>
            <a:r>
              <a:rPr lang="zh-CN" altLang="en-US" sz="2000" dirty="0"/>
              <a:t>示例程序</a:t>
            </a:r>
            <a:endParaRPr lang="en-US" altLang="zh-CN" sz="2000" dirty="0"/>
          </a:p>
          <a:p>
            <a:pPr marL="109855">
              <a:lnSpc>
                <a:spcPct val="150000"/>
              </a:lnSpc>
              <a:spcBef>
                <a:spcPts val="400"/>
              </a:spcBef>
              <a:buClr>
                <a:schemeClr val="accent1"/>
              </a:buClr>
              <a:buSzPct val="68000"/>
            </a:pPr>
            <a:r>
              <a:rPr lang="zh-CN" altLang="en-US" sz="2000" dirty="0"/>
              <a:t>编写</a:t>
            </a:r>
            <a:r>
              <a:rPr lang="en-US" altLang="zh-CN" sz="2000" dirty="0" err="1"/>
              <a:t>TodoController</a:t>
            </a:r>
            <a:r>
              <a:rPr lang="zh-CN" altLang="en-US" sz="2000" dirty="0"/>
              <a:t>，</a:t>
            </a:r>
            <a:endParaRPr lang="en-US" altLang="zh-CN" sz="2000" dirty="0"/>
          </a:p>
          <a:p>
            <a:pPr marL="109855">
              <a:lnSpc>
                <a:spcPct val="150000"/>
              </a:lnSpc>
              <a:spcBef>
                <a:spcPts val="400"/>
              </a:spcBef>
              <a:buClr>
                <a:schemeClr val="accent1"/>
              </a:buClr>
              <a:buSzPct val="68000"/>
            </a:pPr>
            <a:r>
              <a:rPr lang="zh-CN" altLang="en-US" sz="2000" dirty="0"/>
              <a:t>添加操作</a:t>
            </a:r>
            <a:r>
              <a:rPr lang="zh-CN" altLang="en-US" sz="2000" dirty="0">
                <a:latin typeface="+mn-ea"/>
                <a:ea typeface="+mn-ea"/>
                <a:cs typeface="Courier New" panose="02070309020205020404" pitchFamily="49" charset="0"/>
              </a:rPr>
              <a:t>　　</a:t>
            </a:r>
            <a:endParaRPr lang="en-US" altLang="zh-CN" sz="2000" dirty="0">
              <a:latin typeface="+mn-ea"/>
              <a:ea typeface="+mn-ea"/>
              <a:cs typeface="Courier New" panose="02070309020205020404" pitchFamily="49" charset="0"/>
            </a:endParaRPr>
          </a:p>
          <a:p>
            <a:pPr lvl="0">
              <a:lnSpc>
                <a:spcPct val="150000"/>
              </a:lnSpc>
            </a:pPr>
            <a:endParaRPr lang="zh-CN" altLang="en-US" sz="2000" dirty="0">
              <a:latin typeface="+mn-ea"/>
              <a:ea typeface="+mn-ea"/>
              <a:cs typeface="Courier New" panose="02070309020205020404" pitchFamily="49" charset="0"/>
            </a:endParaRPr>
          </a:p>
          <a:p>
            <a:pPr lvl="0">
              <a:lnSpc>
                <a:spcPct val="150000"/>
              </a:lnSpc>
            </a:pPr>
            <a:r>
              <a:rPr lang="zh-CN" altLang="zh-CN" sz="2000" dirty="0">
                <a:latin typeface="+mn-ea"/>
                <a:ea typeface="+mn-ea"/>
                <a:cs typeface="Courier New" panose="02070309020205020404" pitchFamily="49" charset="0"/>
              </a:rPr>
              <a:t>　　</a:t>
            </a:r>
            <a:endParaRPr lang="en-US" altLang="zh-CN" sz="2000" dirty="0">
              <a:latin typeface="+mn-ea"/>
              <a:ea typeface="+mn-ea"/>
              <a:sym typeface="+mn-ea"/>
            </a:endParaRPr>
          </a:p>
        </p:txBody>
      </p:sp>
      <p:sp>
        <p:nvSpPr>
          <p:cNvPr id="7"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pic>
        <p:nvPicPr>
          <p:cNvPr id="4" name="图片 3">
            <a:extLst>
              <a:ext uri="{FF2B5EF4-FFF2-40B4-BE49-F238E27FC236}">
                <a16:creationId xmlns:a16="http://schemas.microsoft.com/office/drawing/2014/main" id="{0407389C-D5C8-9541-AC31-554568FB2165}"/>
              </a:ext>
            </a:extLst>
          </p:cNvPr>
          <p:cNvPicPr>
            <a:picLocks noChangeAspect="1"/>
          </p:cNvPicPr>
          <p:nvPr/>
        </p:nvPicPr>
        <p:blipFill>
          <a:blip r:embed="rId2"/>
          <a:stretch>
            <a:fillRect/>
          </a:stretch>
        </p:blipFill>
        <p:spPr>
          <a:xfrm>
            <a:off x="2739191" y="2642196"/>
            <a:ext cx="5706979" cy="2842921"/>
          </a:xfrm>
          <a:prstGeom prst="rect">
            <a:avLst/>
          </a:prstGeom>
        </p:spPr>
      </p:pic>
    </p:spTree>
    <p:extLst>
      <p:ext uri="{BB962C8B-B14F-4D97-AF65-F5344CB8AC3E}">
        <p14:creationId xmlns:p14="http://schemas.microsoft.com/office/powerpoint/2010/main" val="39434428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0" kern="1800" dirty="0">
                <a:latin typeface="Times New Roman"/>
              </a:rPr>
              <a:t>10.2 Spring Data JPA</a:t>
            </a:r>
            <a:endParaRPr lang="zh-CN" altLang="en-US" b="0" kern="1800" dirty="0">
              <a:latin typeface="Times New Roman"/>
            </a:endParaRPr>
          </a:p>
        </p:txBody>
      </p:sp>
      <p:sp>
        <p:nvSpPr>
          <p:cNvPr id="3" name="文本框 2"/>
          <p:cNvSpPr txBox="1"/>
          <p:nvPr/>
        </p:nvSpPr>
        <p:spPr>
          <a:xfrm>
            <a:off x="250370" y="1223784"/>
            <a:ext cx="11551105" cy="2450864"/>
          </a:xfrm>
          <a:prstGeom prst="rect">
            <a:avLst/>
          </a:prstGeom>
          <a:noFill/>
        </p:spPr>
        <p:txBody>
          <a:bodyPr wrap="square" rtlCol="0">
            <a:spAutoFit/>
          </a:bodyPr>
          <a:lstStyle/>
          <a:p>
            <a:pPr marL="109855">
              <a:lnSpc>
                <a:spcPct val="150000"/>
              </a:lnSpc>
              <a:spcBef>
                <a:spcPts val="400"/>
              </a:spcBef>
              <a:buClr>
                <a:schemeClr val="accent1"/>
              </a:buClr>
              <a:buSzPct val="68000"/>
            </a:pPr>
            <a:r>
              <a:rPr lang="en-US" altLang="zh-CN" sz="2000" dirty="0"/>
              <a:t>10.2.4 </a:t>
            </a:r>
            <a:r>
              <a:rPr lang="en-US" altLang="zh-CN" sz="2000" dirty="0" err="1"/>
              <a:t>TodoList</a:t>
            </a:r>
            <a:r>
              <a:rPr lang="zh-CN" altLang="en-US" sz="2000" dirty="0"/>
              <a:t>示例程序</a:t>
            </a:r>
            <a:endParaRPr lang="en-US" altLang="zh-CN" sz="2000" dirty="0"/>
          </a:p>
          <a:p>
            <a:pPr marL="109855">
              <a:lnSpc>
                <a:spcPct val="150000"/>
              </a:lnSpc>
              <a:spcBef>
                <a:spcPts val="400"/>
              </a:spcBef>
              <a:buClr>
                <a:schemeClr val="accent1"/>
              </a:buClr>
              <a:buSzPct val="68000"/>
            </a:pPr>
            <a:r>
              <a:rPr lang="zh-CN" altLang="en-US" sz="2000" dirty="0"/>
              <a:t>编写</a:t>
            </a:r>
            <a:r>
              <a:rPr lang="en-US" altLang="zh-CN" sz="2000" dirty="0" err="1"/>
              <a:t>TodoController</a:t>
            </a:r>
            <a:r>
              <a:rPr lang="zh-CN" altLang="en-US" sz="2000" dirty="0"/>
              <a:t>，</a:t>
            </a:r>
            <a:endParaRPr lang="en-US" altLang="zh-CN" sz="2000" dirty="0"/>
          </a:p>
          <a:p>
            <a:pPr marL="109855">
              <a:lnSpc>
                <a:spcPct val="150000"/>
              </a:lnSpc>
              <a:spcBef>
                <a:spcPts val="400"/>
              </a:spcBef>
              <a:buClr>
                <a:schemeClr val="accent1"/>
              </a:buClr>
              <a:buSzPct val="68000"/>
            </a:pPr>
            <a:r>
              <a:rPr lang="zh-CN" altLang="en-US" sz="2000" dirty="0"/>
              <a:t>添加与删除操作</a:t>
            </a:r>
            <a:r>
              <a:rPr lang="zh-CN" altLang="en-US" sz="2000" dirty="0">
                <a:latin typeface="+mn-ea"/>
                <a:ea typeface="+mn-ea"/>
                <a:cs typeface="Courier New" panose="02070309020205020404" pitchFamily="49" charset="0"/>
              </a:rPr>
              <a:t>　　</a:t>
            </a:r>
            <a:endParaRPr lang="en-US" altLang="zh-CN" sz="2000" dirty="0">
              <a:latin typeface="+mn-ea"/>
              <a:ea typeface="+mn-ea"/>
              <a:cs typeface="Courier New" panose="02070309020205020404" pitchFamily="49" charset="0"/>
            </a:endParaRPr>
          </a:p>
          <a:p>
            <a:pPr lvl="0">
              <a:lnSpc>
                <a:spcPct val="150000"/>
              </a:lnSpc>
            </a:pPr>
            <a:endParaRPr lang="zh-CN" altLang="en-US" sz="2000" dirty="0">
              <a:latin typeface="+mn-ea"/>
              <a:ea typeface="+mn-ea"/>
              <a:cs typeface="Courier New" panose="02070309020205020404" pitchFamily="49" charset="0"/>
            </a:endParaRPr>
          </a:p>
          <a:p>
            <a:pPr lvl="0">
              <a:lnSpc>
                <a:spcPct val="150000"/>
              </a:lnSpc>
            </a:pPr>
            <a:r>
              <a:rPr lang="zh-CN" altLang="zh-CN" sz="2000" dirty="0">
                <a:latin typeface="+mn-ea"/>
                <a:ea typeface="+mn-ea"/>
                <a:cs typeface="Courier New" panose="02070309020205020404" pitchFamily="49" charset="0"/>
              </a:rPr>
              <a:t>　　</a:t>
            </a:r>
            <a:endParaRPr lang="en-US" altLang="zh-CN" sz="2000" dirty="0">
              <a:latin typeface="+mn-ea"/>
              <a:ea typeface="+mn-ea"/>
              <a:sym typeface="+mn-ea"/>
            </a:endParaRPr>
          </a:p>
        </p:txBody>
      </p:sp>
      <p:sp>
        <p:nvSpPr>
          <p:cNvPr id="7"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pic>
        <p:nvPicPr>
          <p:cNvPr id="5" name="图片 4">
            <a:extLst>
              <a:ext uri="{FF2B5EF4-FFF2-40B4-BE49-F238E27FC236}">
                <a16:creationId xmlns:a16="http://schemas.microsoft.com/office/drawing/2014/main" id="{29DE4AD1-FF32-DE46-B741-04CC60922C24}"/>
              </a:ext>
            </a:extLst>
          </p:cNvPr>
          <p:cNvPicPr>
            <a:picLocks noChangeAspect="1"/>
          </p:cNvPicPr>
          <p:nvPr/>
        </p:nvPicPr>
        <p:blipFill>
          <a:blip r:embed="rId2"/>
          <a:stretch>
            <a:fillRect/>
          </a:stretch>
        </p:blipFill>
        <p:spPr>
          <a:xfrm>
            <a:off x="3027780" y="1575738"/>
            <a:ext cx="6621786" cy="4960448"/>
          </a:xfrm>
          <a:prstGeom prst="rect">
            <a:avLst/>
          </a:prstGeom>
        </p:spPr>
      </p:pic>
    </p:spTree>
    <p:extLst>
      <p:ext uri="{BB962C8B-B14F-4D97-AF65-F5344CB8AC3E}">
        <p14:creationId xmlns:p14="http://schemas.microsoft.com/office/powerpoint/2010/main" val="146605456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0" kern="1800" dirty="0">
                <a:latin typeface="Times New Roman"/>
              </a:rPr>
              <a:t>10.2 Spring Data JPA</a:t>
            </a:r>
            <a:endParaRPr lang="zh-CN" altLang="en-US" b="0" kern="1800" dirty="0">
              <a:latin typeface="Times New Roman"/>
            </a:endParaRPr>
          </a:p>
        </p:txBody>
      </p:sp>
      <p:sp>
        <p:nvSpPr>
          <p:cNvPr id="3" name="文本框 2"/>
          <p:cNvSpPr txBox="1"/>
          <p:nvPr/>
        </p:nvSpPr>
        <p:spPr>
          <a:xfrm>
            <a:off x="250370" y="1223784"/>
            <a:ext cx="11551105" cy="2450864"/>
          </a:xfrm>
          <a:prstGeom prst="rect">
            <a:avLst/>
          </a:prstGeom>
          <a:noFill/>
        </p:spPr>
        <p:txBody>
          <a:bodyPr wrap="square" rtlCol="0">
            <a:spAutoFit/>
          </a:bodyPr>
          <a:lstStyle/>
          <a:p>
            <a:pPr marL="109855">
              <a:lnSpc>
                <a:spcPct val="150000"/>
              </a:lnSpc>
              <a:spcBef>
                <a:spcPts val="400"/>
              </a:spcBef>
              <a:buClr>
                <a:schemeClr val="accent1"/>
              </a:buClr>
              <a:buSzPct val="68000"/>
            </a:pPr>
            <a:r>
              <a:rPr lang="en-US" altLang="zh-CN" sz="2000" dirty="0"/>
              <a:t>10.2.4 </a:t>
            </a:r>
            <a:r>
              <a:rPr lang="en-US" altLang="zh-CN" sz="2000" dirty="0" err="1"/>
              <a:t>TodoList</a:t>
            </a:r>
            <a:r>
              <a:rPr lang="zh-CN" altLang="en-US" sz="2000" dirty="0"/>
              <a:t>示例程序</a:t>
            </a:r>
            <a:endParaRPr lang="en-US" altLang="zh-CN" sz="2000" dirty="0"/>
          </a:p>
          <a:p>
            <a:pPr marL="109855">
              <a:lnSpc>
                <a:spcPct val="150000"/>
              </a:lnSpc>
              <a:spcBef>
                <a:spcPts val="400"/>
              </a:spcBef>
              <a:buClr>
                <a:schemeClr val="accent1"/>
              </a:buClr>
              <a:buSzPct val="68000"/>
            </a:pPr>
            <a:r>
              <a:rPr lang="zh-CN" altLang="en-US" sz="2000" dirty="0"/>
              <a:t>编写</a:t>
            </a:r>
            <a:r>
              <a:rPr lang="en-US" altLang="zh-CN" sz="2000" dirty="0" err="1"/>
              <a:t>TodoController</a:t>
            </a:r>
            <a:endParaRPr lang="en-US" altLang="zh-CN" sz="2000" dirty="0"/>
          </a:p>
          <a:p>
            <a:pPr marL="109855">
              <a:lnSpc>
                <a:spcPct val="150000"/>
              </a:lnSpc>
              <a:spcBef>
                <a:spcPts val="400"/>
              </a:spcBef>
              <a:buClr>
                <a:schemeClr val="accent1"/>
              </a:buClr>
              <a:buSzPct val="68000"/>
            </a:pPr>
            <a:r>
              <a:rPr lang="zh-CN" altLang="en-US" sz="2000" dirty="0">
                <a:latin typeface="+mn-ea"/>
                <a:ea typeface="+mn-ea"/>
                <a:cs typeface="Courier New" panose="02070309020205020404" pitchFamily="49" charset="0"/>
              </a:rPr>
              <a:t>进入编辑页面，以及保存编辑　　</a:t>
            </a:r>
            <a:endParaRPr lang="en-US" altLang="zh-CN" sz="2000" dirty="0">
              <a:latin typeface="+mn-ea"/>
              <a:ea typeface="+mn-ea"/>
              <a:cs typeface="Courier New" panose="02070309020205020404" pitchFamily="49" charset="0"/>
            </a:endParaRPr>
          </a:p>
          <a:p>
            <a:pPr lvl="0">
              <a:lnSpc>
                <a:spcPct val="150000"/>
              </a:lnSpc>
            </a:pPr>
            <a:endParaRPr lang="zh-CN" altLang="en-US" sz="2000" dirty="0">
              <a:latin typeface="+mn-ea"/>
              <a:ea typeface="+mn-ea"/>
              <a:cs typeface="Courier New" panose="02070309020205020404" pitchFamily="49" charset="0"/>
            </a:endParaRPr>
          </a:p>
          <a:p>
            <a:pPr lvl="0">
              <a:lnSpc>
                <a:spcPct val="150000"/>
              </a:lnSpc>
            </a:pPr>
            <a:r>
              <a:rPr lang="zh-CN" altLang="zh-CN" sz="2000" dirty="0">
                <a:latin typeface="+mn-ea"/>
                <a:ea typeface="+mn-ea"/>
                <a:cs typeface="Courier New" panose="02070309020205020404" pitchFamily="49" charset="0"/>
              </a:rPr>
              <a:t>　　</a:t>
            </a:r>
            <a:endParaRPr lang="en-US" altLang="zh-CN" sz="2000" dirty="0">
              <a:latin typeface="+mn-ea"/>
              <a:ea typeface="+mn-ea"/>
              <a:sym typeface="+mn-ea"/>
            </a:endParaRPr>
          </a:p>
        </p:txBody>
      </p:sp>
      <p:sp>
        <p:nvSpPr>
          <p:cNvPr id="7"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pic>
        <p:nvPicPr>
          <p:cNvPr id="4" name="图片 3">
            <a:extLst>
              <a:ext uri="{FF2B5EF4-FFF2-40B4-BE49-F238E27FC236}">
                <a16:creationId xmlns:a16="http://schemas.microsoft.com/office/drawing/2014/main" id="{DD808950-041B-9B4D-AFA7-70B2293B6362}"/>
              </a:ext>
            </a:extLst>
          </p:cNvPr>
          <p:cNvPicPr>
            <a:picLocks noChangeAspect="1"/>
          </p:cNvPicPr>
          <p:nvPr/>
        </p:nvPicPr>
        <p:blipFill>
          <a:blip r:embed="rId2"/>
          <a:stretch>
            <a:fillRect/>
          </a:stretch>
        </p:blipFill>
        <p:spPr>
          <a:xfrm>
            <a:off x="3743597" y="1531895"/>
            <a:ext cx="7259053" cy="4665247"/>
          </a:xfrm>
          <a:prstGeom prst="rect">
            <a:avLst/>
          </a:prstGeom>
        </p:spPr>
      </p:pic>
    </p:spTree>
    <p:extLst>
      <p:ext uri="{BB962C8B-B14F-4D97-AF65-F5344CB8AC3E}">
        <p14:creationId xmlns:p14="http://schemas.microsoft.com/office/powerpoint/2010/main" val="39422743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0" kern="1800" dirty="0">
                <a:latin typeface="Times New Roman"/>
              </a:rPr>
              <a:t>10.2 Spring Data JPA</a:t>
            </a:r>
            <a:endParaRPr lang="zh-CN" altLang="en-US" b="0" kern="1800" dirty="0">
              <a:latin typeface="Times New Roman"/>
            </a:endParaRPr>
          </a:p>
        </p:txBody>
      </p:sp>
      <p:sp>
        <p:nvSpPr>
          <p:cNvPr id="3" name="文本框 2"/>
          <p:cNvSpPr txBox="1"/>
          <p:nvPr/>
        </p:nvSpPr>
        <p:spPr>
          <a:xfrm>
            <a:off x="250370" y="1223784"/>
            <a:ext cx="10436679" cy="4862870"/>
          </a:xfrm>
          <a:prstGeom prst="rect">
            <a:avLst/>
          </a:prstGeom>
          <a:noFill/>
        </p:spPr>
        <p:txBody>
          <a:bodyPr wrap="square" rtlCol="0">
            <a:spAutoFit/>
          </a:bodyPr>
          <a:lstStyle/>
          <a:p>
            <a:pPr marL="109855">
              <a:lnSpc>
                <a:spcPct val="150000"/>
              </a:lnSpc>
              <a:spcBef>
                <a:spcPts val="400"/>
              </a:spcBef>
              <a:buClr>
                <a:schemeClr val="accent1"/>
              </a:buClr>
              <a:buSzPct val="68000"/>
            </a:pPr>
            <a:r>
              <a:rPr lang="en-US" altLang="zh-CN" sz="2000" dirty="0"/>
              <a:t>10.2.5 </a:t>
            </a:r>
            <a:r>
              <a:rPr lang="zh-CN" altLang="en-US" sz="2000" dirty="0"/>
              <a:t>关系</a:t>
            </a:r>
            <a:endParaRPr lang="en-US" altLang="zh-CN" sz="2000" dirty="0"/>
          </a:p>
          <a:p>
            <a:pPr marL="109855">
              <a:lnSpc>
                <a:spcPct val="150000"/>
              </a:lnSpc>
              <a:spcBef>
                <a:spcPts val="400"/>
              </a:spcBef>
              <a:buClr>
                <a:schemeClr val="accent1"/>
              </a:buClr>
              <a:buSzPct val="68000"/>
            </a:pPr>
            <a:r>
              <a:rPr lang="en-US" altLang="zh-CN" sz="2000" dirty="0" err="1"/>
              <a:t>jpa</a:t>
            </a:r>
            <a:r>
              <a:rPr lang="zh-CN" altLang="en-US" sz="2000" dirty="0"/>
              <a:t>中维护</a:t>
            </a:r>
            <a:r>
              <a:rPr lang="en-US" altLang="zh-CN" sz="2000" dirty="0"/>
              <a:t>one to one ,one to many, many to one ,many to many </a:t>
            </a:r>
            <a:r>
              <a:rPr lang="zh-CN" altLang="en-US" sz="2000" dirty="0"/>
              <a:t>四种映射关系。</a:t>
            </a:r>
            <a:endParaRPr lang="en-US" altLang="zh-CN" sz="2000" dirty="0"/>
          </a:p>
          <a:p>
            <a:pPr marL="109855">
              <a:lnSpc>
                <a:spcPct val="150000"/>
              </a:lnSpc>
              <a:spcBef>
                <a:spcPts val="400"/>
              </a:spcBef>
              <a:buClr>
                <a:schemeClr val="accent1"/>
              </a:buClr>
              <a:buSzPct val="68000"/>
            </a:pPr>
            <a:r>
              <a:rPr lang="zh-CN" altLang="en-US" sz="2000" dirty="0"/>
              <a:t>在每个关系中，双方中的一方在其表中拥有连接列。那么一方称为所有方</a:t>
            </a:r>
            <a:r>
              <a:rPr lang="en-US" altLang="zh-CN" sz="2000" dirty="0"/>
              <a:t>(owning side) </a:t>
            </a:r>
            <a:r>
              <a:rPr lang="zh-CN" altLang="en-US" sz="2000" dirty="0"/>
              <a:t>或者关系的所有者。不具有连接列的一方称之为非所有方</a:t>
            </a:r>
            <a:r>
              <a:rPr lang="en-US" altLang="zh-CN" sz="2000" dirty="0"/>
              <a:t>(non-owning)</a:t>
            </a:r>
            <a:r>
              <a:rPr lang="zh-CN" altLang="en-US" sz="2000" dirty="0"/>
              <a:t>或者反方。</a:t>
            </a:r>
            <a:endParaRPr lang="en-US" altLang="zh-CN" sz="2000" dirty="0"/>
          </a:p>
          <a:p>
            <a:pPr marL="109855">
              <a:lnSpc>
                <a:spcPct val="150000"/>
              </a:lnSpc>
              <a:spcBef>
                <a:spcPts val="400"/>
              </a:spcBef>
              <a:buClr>
                <a:schemeClr val="accent1"/>
              </a:buClr>
              <a:buSzPct val="68000"/>
            </a:pPr>
            <a:endParaRPr lang="en-US" altLang="zh-CN" sz="2000" dirty="0"/>
          </a:p>
          <a:p>
            <a:pPr>
              <a:lnSpc>
                <a:spcPct val="150000"/>
              </a:lnSpc>
            </a:pPr>
            <a:endParaRPr lang="zh-CN" altLang="en-US" sz="2000" b="1" dirty="0"/>
          </a:p>
          <a:p>
            <a:pPr lvl="0">
              <a:lnSpc>
                <a:spcPct val="150000"/>
              </a:lnSpc>
            </a:pPr>
            <a:endParaRPr lang="en-US" altLang="zh-CN" sz="2000" dirty="0">
              <a:latin typeface="+mn-ea"/>
              <a:ea typeface="+mn-ea"/>
              <a:cs typeface="Courier New" panose="02070309020205020404" pitchFamily="49" charset="0"/>
            </a:endParaRPr>
          </a:p>
          <a:p>
            <a:pPr lvl="0">
              <a:lnSpc>
                <a:spcPct val="150000"/>
              </a:lnSpc>
            </a:pPr>
            <a:r>
              <a:rPr lang="zh-CN" altLang="en-US" sz="2000" dirty="0">
                <a:latin typeface="+mn-ea"/>
                <a:ea typeface="+mn-ea"/>
                <a:cs typeface="Courier New" panose="02070309020205020404" pitchFamily="49" charset="0"/>
              </a:rPr>
              <a:t>　　</a:t>
            </a:r>
            <a:endParaRPr lang="en-US" altLang="zh-CN" sz="2000" dirty="0">
              <a:latin typeface="+mn-ea"/>
              <a:ea typeface="+mn-ea"/>
              <a:cs typeface="Courier New" panose="02070309020205020404" pitchFamily="49" charset="0"/>
            </a:endParaRPr>
          </a:p>
          <a:p>
            <a:pPr lvl="0">
              <a:lnSpc>
                <a:spcPct val="150000"/>
              </a:lnSpc>
            </a:pPr>
            <a:endParaRPr lang="zh-CN" altLang="en-US" sz="2000" dirty="0">
              <a:latin typeface="+mn-ea"/>
              <a:ea typeface="+mn-ea"/>
              <a:cs typeface="Courier New" panose="02070309020205020404" pitchFamily="49" charset="0"/>
            </a:endParaRPr>
          </a:p>
          <a:p>
            <a:pPr lvl="0">
              <a:lnSpc>
                <a:spcPct val="150000"/>
              </a:lnSpc>
            </a:pPr>
            <a:r>
              <a:rPr lang="zh-CN" altLang="zh-CN" sz="2000" dirty="0">
                <a:latin typeface="+mn-ea"/>
                <a:ea typeface="+mn-ea"/>
                <a:cs typeface="Courier New" panose="02070309020205020404" pitchFamily="49" charset="0"/>
              </a:rPr>
              <a:t>　　</a:t>
            </a:r>
            <a:endParaRPr lang="en-US" altLang="zh-CN" sz="2000" dirty="0">
              <a:latin typeface="+mn-ea"/>
              <a:ea typeface="+mn-ea"/>
              <a:sym typeface="+mn-ea"/>
            </a:endParaRPr>
          </a:p>
        </p:txBody>
      </p:sp>
      <p:sp>
        <p:nvSpPr>
          <p:cNvPr id="7"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8"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pic>
        <p:nvPicPr>
          <p:cNvPr id="10" name="图片 9"/>
          <p:cNvPicPr>
            <a:picLocks noChangeAspect="1"/>
          </p:cNvPicPr>
          <p:nvPr/>
        </p:nvPicPr>
        <p:blipFill>
          <a:blip r:embed="rId2"/>
          <a:stretch>
            <a:fillRect/>
          </a:stretch>
        </p:blipFill>
        <p:spPr>
          <a:xfrm>
            <a:off x="2629172" y="3269635"/>
            <a:ext cx="6478120" cy="2588419"/>
          </a:xfrm>
          <a:prstGeom prst="rect">
            <a:avLst/>
          </a:prstGeom>
        </p:spPr>
      </p:pic>
      <p:sp>
        <p:nvSpPr>
          <p:cNvPr id="11" name="文本框 10"/>
          <p:cNvSpPr txBox="1"/>
          <p:nvPr/>
        </p:nvSpPr>
        <p:spPr>
          <a:xfrm>
            <a:off x="250369" y="5693123"/>
            <a:ext cx="11465045" cy="1015663"/>
          </a:xfrm>
          <a:prstGeom prst="rect">
            <a:avLst/>
          </a:prstGeom>
          <a:noFill/>
        </p:spPr>
        <p:txBody>
          <a:bodyPr wrap="square" rtlCol="0">
            <a:spAutoFit/>
          </a:bodyPr>
          <a:lstStyle/>
          <a:p>
            <a:pPr>
              <a:lnSpc>
                <a:spcPct val="150000"/>
              </a:lnSpc>
            </a:pPr>
            <a:r>
              <a:rPr lang="zh-CN" altLang="en-US" sz="2000" dirty="0"/>
              <a:t>每个</a:t>
            </a:r>
            <a:r>
              <a:rPr lang="en-US" altLang="zh-CN" sz="2000" dirty="0"/>
              <a:t>product</a:t>
            </a:r>
            <a:r>
              <a:rPr lang="zh-CN" altLang="en-US" sz="2000" dirty="0"/>
              <a:t>可以有多条</a:t>
            </a:r>
            <a:r>
              <a:rPr lang="en-US" altLang="zh-CN" sz="2000" dirty="0"/>
              <a:t>comment</a:t>
            </a:r>
            <a:r>
              <a:rPr lang="zh-CN" altLang="en-US" sz="2000" dirty="0"/>
              <a:t>，是一对多的关系，在</a:t>
            </a:r>
            <a:r>
              <a:rPr lang="en-US" altLang="zh-CN" sz="2000" dirty="0"/>
              <a:t>comment</a:t>
            </a:r>
            <a:r>
              <a:rPr lang="zh-CN" altLang="en-US" sz="2000" dirty="0"/>
              <a:t>中有外键</a:t>
            </a:r>
            <a:r>
              <a:rPr lang="en-US" altLang="zh-CN" sz="2000" dirty="0" err="1"/>
              <a:t>product_id</a:t>
            </a:r>
            <a:r>
              <a:rPr lang="en-US" altLang="zh-CN" sz="2000" dirty="0"/>
              <a:t>, comment</a:t>
            </a:r>
            <a:r>
              <a:rPr lang="zh-CN" altLang="en-US" sz="2000" dirty="0"/>
              <a:t>是关系的所有方</a:t>
            </a:r>
          </a:p>
        </p:txBody>
      </p:sp>
    </p:spTree>
    <p:extLst>
      <p:ext uri="{BB962C8B-B14F-4D97-AF65-F5344CB8AC3E}">
        <p14:creationId xmlns:p14="http://schemas.microsoft.com/office/powerpoint/2010/main" val="353766232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0" kern="1800" dirty="0">
                <a:latin typeface="Times New Roman"/>
              </a:rPr>
              <a:t>10.2 Spring Data JPA</a:t>
            </a:r>
            <a:endParaRPr lang="zh-CN" altLang="en-US" b="0" kern="1800" dirty="0">
              <a:latin typeface="Times New Roman"/>
            </a:endParaRPr>
          </a:p>
        </p:txBody>
      </p:sp>
      <p:sp>
        <p:nvSpPr>
          <p:cNvPr id="3" name="文本框 2"/>
          <p:cNvSpPr txBox="1"/>
          <p:nvPr/>
        </p:nvSpPr>
        <p:spPr>
          <a:xfrm>
            <a:off x="250370" y="1223784"/>
            <a:ext cx="10436679" cy="6195479"/>
          </a:xfrm>
          <a:prstGeom prst="rect">
            <a:avLst/>
          </a:prstGeom>
          <a:noFill/>
        </p:spPr>
        <p:txBody>
          <a:bodyPr wrap="square" rtlCol="0">
            <a:spAutoFit/>
          </a:bodyPr>
          <a:lstStyle/>
          <a:p>
            <a:pPr marL="109855">
              <a:lnSpc>
                <a:spcPct val="150000"/>
              </a:lnSpc>
              <a:spcBef>
                <a:spcPts val="400"/>
              </a:spcBef>
              <a:buClr>
                <a:schemeClr val="accent1"/>
              </a:buClr>
              <a:buSzPct val="68000"/>
            </a:pPr>
            <a:r>
              <a:rPr lang="en-US" altLang="zh-CN" sz="2000" dirty="0"/>
              <a:t>10.2.5 </a:t>
            </a:r>
            <a:r>
              <a:rPr lang="zh-CN" altLang="en-US" sz="2000" dirty="0"/>
              <a:t>关系</a:t>
            </a:r>
            <a:endParaRPr lang="en-US" altLang="zh-CN" sz="2000" dirty="0"/>
          </a:p>
          <a:p>
            <a:pPr>
              <a:lnSpc>
                <a:spcPct val="150000"/>
              </a:lnSpc>
            </a:pPr>
            <a:r>
              <a:rPr lang="zh-CN" altLang="en-US" sz="2000" dirty="0">
                <a:latin typeface="+mn-ea"/>
                <a:ea typeface="+mn-ea"/>
                <a:cs typeface="Courier New" panose="02070309020205020404" pitchFamily="49" charset="0"/>
              </a:rPr>
              <a:t>相关注解：</a:t>
            </a:r>
            <a:r>
              <a:rPr lang="en-US" altLang="zh-CN" sz="2000" b="1" dirty="0"/>
              <a:t> </a:t>
            </a:r>
          </a:p>
          <a:p>
            <a:pPr>
              <a:lnSpc>
                <a:spcPct val="200000"/>
              </a:lnSpc>
            </a:pPr>
            <a:r>
              <a:rPr lang="en-US" altLang="zh-CN" sz="2000" b="1" dirty="0">
                <a:latin typeface="+mn-ea"/>
                <a:ea typeface="+mn-ea"/>
              </a:rPr>
              <a:t>@</a:t>
            </a:r>
            <a:r>
              <a:rPr lang="en-US" altLang="zh-CN" sz="2000" b="1" dirty="0" err="1">
                <a:latin typeface="+mn-ea"/>
                <a:ea typeface="+mn-ea"/>
              </a:rPr>
              <a:t>OneToOne</a:t>
            </a:r>
            <a:r>
              <a:rPr lang="zh-CN" altLang="en-US" sz="2000" dirty="0">
                <a:latin typeface="+mn-ea"/>
                <a:ea typeface="+mn-ea"/>
              </a:rPr>
              <a:t>，一对一关系注解</a:t>
            </a:r>
            <a:endParaRPr lang="en-US" altLang="zh-CN" sz="2000" dirty="0">
              <a:latin typeface="+mn-ea"/>
              <a:ea typeface="+mn-ea"/>
            </a:endParaRPr>
          </a:p>
          <a:p>
            <a:pPr>
              <a:lnSpc>
                <a:spcPct val="200000"/>
              </a:lnSpc>
            </a:pPr>
            <a:r>
              <a:rPr lang="en-US" altLang="zh-CN" sz="2000" b="1" dirty="0">
                <a:latin typeface="+mn-ea"/>
                <a:ea typeface="+mn-ea"/>
              </a:rPr>
              <a:t>@</a:t>
            </a:r>
            <a:r>
              <a:rPr lang="en-US" altLang="zh-CN" sz="2000" b="1" dirty="0" err="1">
                <a:latin typeface="+mn-ea"/>
                <a:ea typeface="+mn-ea"/>
              </a:rPr>
              <a:t>OneToMany</a:t>
            </a:r>
            <a:r>
              <a:rPr lang="zh-CN" altLang="en-US" sz="2000" dirty="0">
                <a:latin typeface="+mn-ea"/>
                <a:ea typeface="+mn-ea"/>
              </a:rPr>
              <a:t>，一对多关系注解</a:t>
            </a:r>
            <a:endParaRPr lang="en-US" altLang="zh-CN" sz="2000" dirty="0">
              <a:latin typeface="+mn-ea"/>
              <a:ea typeface="+mn-ea"/>
            </a:endParaRPr>
          </a:p>
          <a:p>
            <a:pPr>
              <a:lnSpc>
                <a:spcPct val="200000"/>
              </a:lnSpc>
            </a:pPr>
            <a:r>
              <a:rPr lang="en-US" altLang="zh-CN" sz="2000" b="1" dirty="0">
                <a:latin typeface="+mn-ea"/>
                <a:ea typeface="+mn-ea"/>
              </a:rPr>
              <a:t>@</a:t>
            </a:r>
            <a:r>
              <a:rPr lang="en-US" altLang="zh-CN" sz="2000" b="1" dirty="0" err="1">
                <a:latin typeface="+mn-ea"/>
                <a:ea typeface="+mn-ea"/>
              </a:rPr>
              <a:t>ManyToOne</a:t>
            </a:r>
            <a:r>
              <a:rPr lang="zh-CN" altLang="en-US" sz="2000" dirty="0">
                <a:latin typeface="+mn-ea"/>
                <a:ea typeface="+mn-ea"/>
              </a:rPr>
              <a:t>，多对一关系注解</a:t>
            </a:r>
            <a:endParaRPr lang="en-US" altLang="zh-CN" sz="2000" dirty="0">
              <a:latin typeface="+mn-ea"/>
              <a:ea typeface="+mn-ea"/>
            </a:endParaRPr>
          </a:p>
          <a:p>
            <a:pPr>
              <a:lnSpc>
                <a:spcPct val="200000"/>
              </a:lnSpc>
            </a:pPr>
            <a:r>
              <a:rPr lang="en-US" altLang="zh-CN" sz="2000" b="1" dirty="0">
                <a:latin typeface="+mn-ea"/>
                <a:ea typeface="+mn-ea"/>
              </a:rPr>
              <a:t>@</a:t>
            </a:r>
            <a:r>
              <a:rPr lang="en-US" altLang="zh-CN" sz="2000" b="1" dirty="0" err="1">
                <a:latin typeface="+mn-ea"/>
                <a:ea typeface="+mn-ea"/>
              </a:rPr>
              <a:t>ManyToMany</a:t>
            </a:r>
            <a:r>
              <a:rPr lang="zh-CN" altLang="en-US" sz="2000" dirty="0">
                <a:latin typeface="+mn-ea"/>
                <a:ea typeface="+mn-ea"/>
              </a:rPr>
              <a:t>，多对多关系注解</a:t>
            </a:r>
            <a:endParaRPr lang="en-US" altLang="zh-CN" sz="2000" dirty="0">
              <a:latin typeface="+mn-ea"/>
              <a:ea typeface="+mn-ea"/>
            </a:endParaRPr>
          </a:p>
          <a:p>
            <a:pPr>
              <a:lnSpc>
                <a:spcPct val="150000"/>
              </a:lnSpc>
            </a:pPr>
            <a:endParaRPr lang="en-US" altLang="zh-CN" sz="2000" b="1" dirty="0"/>
          </a:p>
          <a:p>
            <a:pPr>
              <a:lnSpc>
                <a:spcPct val="150000"/>
              </a:lnSpc>
            </a:pPr>
            <a:endParaRPr lang="zh-CN" altLang="en-US" sz="2000" b="1" dirty="0"/>
          </a:p>
          <a:p>
            <a:pPr lvl="0">
              <a:lnSpc>
                <a:spcPct val="150000"/>
              </a:lnSpc>
            </a:pPr>
            <a:endParaRPr lang="en-US" altLang="zh-CN" sz="2000" dirty="0">
              <a:latin typeface="+mn-ea"/>
              <a:ea typeface="+mn-ea"/>
              <a:cs typeface="Courier New" panose="02070309020205020404" pitchFamily="49" charset="0"/>
            </a:endParaRPr>
          </a:p>
          <a:p>
            <a:pPr lvl="0">
              <a:lnSpc>
                <a:spcPct val="150000"/>
              </a:lnSpc>
            </a:pPr>
            <a:r>
              <a:rPr lang="zh-CN" altLang="en-US" sz="2000" dirty="0">
                <a:latin typeface="+mn-ea"/>
                <a:ea typeface="+mn-ea"/>
                <a:cs typeface="Courier New" panose="02070309020205020404" pitchFamily="49" charset="0"/>
              </a:rPr>
              <a:t>　　</a:t>
            </a:r>
            <a:endParaRPr lang="en-US" altLang="zh-CN" sz="2000" dirty="0">
              <a:latin typeface="+mn-ea"/>
              <a:ea typeface="+mn-ea"/>
              <a:cs typeface="Courier New" panose="02070309020205020404" pitchFamily="49" charset="0"/>
            </a:endParaRPr>
          </a:p>
          <a:p>
            <a:pPr lvl="0">
              <a:lnSpc>
                <a:spcPct val="150000"/>
              </a:lnSpc>
            </a:pPr>
            <a:endParaRPr lang="zh-CN" altLang="en-US" sz="2000" dirty="0">
              <a:latin typeface="+mn-ea"/>
              <a:ea typeface="+mn-ea"/>
              <a:cs typeface="Courier New" panose="02070309020205020404" pitchFamily="49" charset="0"/>
            </a:endParaRPr>
          </a:p>
          <a:p>
            <a:pPr lvl="0">
              <a:lnSpc>
                <a:spcPct val="150000"/>
              </a:lnSpc>
            </a:pPr>
            <a:r>
              <a:rPr lang="zh-CN" altLang="zh-CN" sz="2000" dirty="0">
                <a:latin typeface="+mn-ea"/>
                <a:ea typeface="+mn-ea"/>
                <a:cs typeface="Courier New" panose="02070309020205020404" pitchFamily="49" charset="0"/>
              </a:rPr>
              <a:t>　　</a:t>
            </a:r>
            <a:endParaRPr lang="en-US" altLang="zh-CN" sz="2000" dirty="0">
              <a:latin typeface="+mn-ea"/>
              <a:ea typeface="+mn-ea"/>
              <a:sym typeface="+mn-ea"/>
            </a:endParaRPr>
          </a:p>
        </p:txBody>
      </p:sp>
      <p:sp>
        <p:nvSpPr>
          <p:cNvPr id="7"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8"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4"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18801548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0" kern="1800" dirty="0">
                <a:latin typeface="Times New Roman"/>
              </a:rPr>
              <a:t>10.2 Spring Data JPA</a:t>
            </a:r>
            <a:endParaRPr lang="zh-CN" altLang="en-US" b="0" kern="1800" dirty="0">
              <a:latin typeface="Times New Roman"/>
            </a:endParaRPr>
          </a:p>
        </p:txBody>
      </p:sp>
      <p:sp>
        <p:nvSpPr>
          <p:cNvPr id="3" name="文本框 2"/>
          <p:cNvSpPr txBox="1"/>
          <p:nvPr/>
        </p:nvSpPr>
        <p:spPr>
          <a:xfrm>
            <a:off x="250370" y="1223784"/>
            <a:ext cx="10436679" cy="3785652"/>
          </a:xfrm>
          <a:prstGeom prst="rect">
            <a:avLst/>
          </a:prstGeom>
          <a:noFill/>
        </p:spPr>
        <p:txBody>
          <a:bodyPr wrap="square" rtlCol="0">
            <a:spAutoFit/>
          </a:bodyPr>
          <a:lstStyle/>
          <a:p>
            <a:pPr marL="109855">
              <a:lnSpc>
                <a:spcPct val="150000"/>
              </a:lnSpc>
              <a:spcBef>
                <a:spcPts val="400"/>
              </a:spcBef>
              <a:buClr>
                <a:schemeClr val="accent1"/>
              </a:buClr>
              <a:buSzPct val="68000"/>
            </a:pPr>
            <a:r>
              <a:rPr lang="en-US" altLang="zh-CN" sz="2000" dirty="0"/>
              <a:t>10.2.5 </a:t>
            </a:r>
            <a:r>
              <a:rPr lang="zh-CN" altLang="en-US" sz="2000" dirty="0"/>
              <a:t>关系</a:t>
            </a:r>
            <a:endParaRPr lang="en-US" altLang="zh-CN" sz="2000" dirty="0"/>
          </a:p>
          <a:p>
            <a:pPr>
              <a:lnSpc>
                <a:spcPct val="150000"/>
              </a:lnSpc>
            </a:pPr>
            <a:r>
              <a:rPr lang="zh-CN" altLang="en-US" sz="2000" dirty="0">
                <a:latin typeface="+mn-ea"/>
                <a:ea typeface="+mn-ea"/>
                <a:cs typeface="Courier New" panose="02070309020205020404" pitchFamily="49" charset="0"/>
              </a:rPr>
              <a:t>相关注解：</a:t>
            </a:r>
            <a:r>
              <a:rPr lang="en-US" altLang="zh-CN" sz="2000" b="1" dirty="0"/>
              <a:t> </a:t>
            </a:r>
          </a:p>
          <a:p>
            <a:pPr>
              <a:lnSpc>
                <a:spcPct val="150000"/>
              </a:lnSpc>
            </a:pPr>
            <a:endParaRPr lang="en-US" altLang="zh-CN" sz="2000" b="1" dirty="0"/>
          </a:p>
          <a:p>
            <a:pPr>
              <a:lnSpc>
                <a:spcPct val="150000"/>
              </a:lnSpc>
            </a:pPr>
            <a:endParaRPr lang="zh-CN" altLang="en-US" sz="2000" b="1" dirty="0"/>
          </a:p>
          <a:p>
            <a:pPr lvl="0">
              <a:lnSpc>
                <a:spcPct val="150000"/>
              </a:lnSpc>
            </a:pPr>
            <a:endParaRPr lang="en-US" altLang="zh-CN" sz="2000" dirty="0">
              <a:latin typeface="+mn-ea"/>
              <a:ea typeface="+mn-ea"/>
              <a:cs typeface="Courier New" panose="02070309020205020404" pitchFamily="49" charset="0"/>
            </a:endParaRPr>
          </a:p>
          <a:p>
            <a:pPr lvl="0">
              <a:lnSpc>
                <a:spcPct val="150000"/>
              </a:lnSpc>
            </a:pPr>
            <a:r>
              <a:rPr lang="zh-CN" altLang="en-US" sz="2000" dirty="0">
                <a:latin typeface="+mn-ea"/>
                <a:ea typeface="+mn-ea"/>
                <a:cs typeface="Courier New" panose="02070309020205020404" pitchFamily="49" charset="0"/>
              </a:rPr>
              <a:t>　　</a:t>
            </a:r>
            <a:endParaRPr lang="en-US" altLang="zh-CN" sz="2000" dirty="0">
              <a:latin typeface="+mn-ea"/>
              <a:ea typeface="+mn-ea"/>
              <a:cs typeface="Courier New" panose="02070309020205020404" pitchFamily="49" charset="0"/>
            </a:endParaRPr>
          </a:p>
          <a:p>
            <a:pPr lvl="0">
              <a:lnSpc>
                <a:spcPct val="150000"/>
              </a:lnSpc>
            </a:pPr>
            <a:endParaRPr lang="zh-CN" altLang="en-US" sz="2000" dirty="0">
              <a:latin typeface="+mn-ea"/>
              <a:ea typeface="+mn-ea"/>
              <a:cs typeface="Courier New" panose="02070309020205020404" pitchFamily="49" charset="0"/>
            </a:endParaRPr>
          </a:p>
          <a:p>
            <a:pPr lvl="0">
              <a:lnSpc>
                <a:spcPct val="150000"/>
              </a:lnSpc>
            </a:pPr>
            <a:r>
              <a:rPr lang="zh-CN" altLang="zh-CN" sz="2000" dirty="0">
                <a:latin typeface="+mn-ea"/>
                <a:ea typeface="+mn-ea"/>
                <a:cs typeface="Courier New" panose="02070309020205020404" pitchFamily="49" charset="0"/>
              </a:rPr>
              <a:t>　　</a:t>
            </a:r>
            <a:endParaRPr lang="en-US" altLang="zh-CN" sz="2000" dirty="0">
              <a:latin typeface="+mn-ea"/>
              <a:ea typeface="+mn-ea"/>
              <a:sym typeface="+mn-ea"/>
            </a:endParaRPr>
          </a:p>
        </p:txBody>
      </p:sp>
      <p:sp>
        <p:nvSpPr>
          <p:cNvPr id="7"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8"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4"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pic>
        <p:nvPicPr>
          <p:cNvPr id="5" name="图片 4"/>
          <p:cNvPicPr>
            <a:picLocks noChangeAspect="1"/>
          </p:cNvPicPr>
          <p:nvPr/>
        </p:nvPicPr>
        <p:blipFill>
          <a:blip r:embed="rId2"/>
          <a:stretch>
            <a:fillRect/>
          </a:stretch>
        </p:blipFill>
        <p:spPr>
          <a:xfrm>
            <a:off x="2034077" y="1664089"/>
            <a:ext cx="9993825" cy="3752238"/>
          </a:xfrm>
          <a:prstGeom prst="rect">
            <a:avLst/>
          </a:prstGeom>
        </p:spPr>
      </p:pic>
      <p:sp>
        <p:nvSpPr>
          <p:cNvPr id="6" name="文本框 5"/>
          <p:cNvSpPr txBox="1"/>
          <p:nvPr/>
        </p:nvSpPr>
        <p:spPr>
          <a:xfrm>
            <a:off x="1600200" y="5664054"/>
            <a:ext cx="9618339" cy="1015663"/>
          </a:xfrm>
          <a:prstGeom prst="rect">
            <a:avLst/>
          </a:prstGeom>
          <a:noFill/>
        </p:spPr>
        <p:txBody>
          <a:bodyPr wrap="none" rtlCol="0">
            <a:spAutoFit/>
          </a:bodyPr>
          <a:lstStyle/>
          <a:p>
            <a:r>
              <a:rPr lang="en-US" altLang="zh-CN" sz="2000" dirty="0" err="1"/>
              <a:t>mappedBy</a:t>
            </a:r>
            <a:r>
              <a:rPr lang="zh-CN" altLang="en-US" sz="2000" dirty="0"/>
              <a:t>属性在不拥有关系的一方设置，值为拥有关系的一方中标识关系的字段名</a:t>
            </a:r>
            <a:endParaRPr lang="en-US" altLang="zh-CN" sz="2000" dirty="0"/>
          </a:p>
          <a:p>
            <a:endParaRPr lang="en-US" altLang="zh-CN" sz="2000" dirty="0"/>
          </a:p>
          <a:p>
            <a:endParaRPr lang="zh-CN" altLang="en-US" sz="2000" dirty="0"/>
          </a:p>
        </p:txBody>
      </p:sp>
    </p:spTree>
    <p:extLst>
      <p:ext uri="{BB962C8B-B14F-4D97-AF65-F5344CB8AC3E}">
        <p14:creationId xmlns:p14="http://schemas.microsoft.com/office/powerpoint/2010/main" val="29179363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0" kern="1800" dirty="0">
                <a:latin typeface="Times New Roman"/>
              </a:rPr>
              <a:t>10.1 Spring Data</a:t>
            </a:r>
            <a:r>
              <a:rPr lang="zh-CN" altLang="en-US" b="0" kern="1800" dirty="0">
                <a:latin typeface="Times New Roman"/>
              </a:rPr>
              <a:t>概述</a:t>
            </a:r>
          </a:p>
        </p:txBody>
      </p:sp>
      <p:sp>
        <p:nvSpPr>
          <p:cNvPr id="3" name="文本框 2"/>
          <p:cNvSpPr txBox="1"/>
          <p:nvPr/>
        </p:nvSpPr>
        <p:spPr>
          <a:xfrm>
            <a:off x="250370" y="1223784"/>
            <a:ext cx="11551105" cy="2092881"/>
          </a:xfrm>
          <a:prstGeom prst="rect">
            <a:avLst/>
          </a:prstGeom>
          <a:noFill/>
        </p:spPr>
        <p:txBody>
          <a:bodyPr wrap="square" rtlCol="0">
            <a:spAutoFit/>
          </a:bodyPr>
          <a:lstStyle/>
          <a:p>
            <a:pPr marL="109855">
              <a:lnSpc>
                <a:spcPct val="150000"/>
              </a:lnSpc>
              <a:spcBef>
                <a:spcPts val="400"/>
              </a:spcBef>
              <a:buClr>
                <a:schemeClr val="accent1"/>
              </a:buClr>
              <a:buSzPct val="68000"/>
            </a:pPr>
            <a:r>
              <a:rPr lang="en-US" altLang="zh-CN" sz="2000" dirty="0"/>
              <a:t>10.1.1  JDBC</a:t>
            </a:r>
            <a:r>
              <a:rPr lang="zh-CN" altLang="en-US" sz="2000" dirty="0"/>
              <a:t>编程与</a:t>
            </a:r>
            <a:r>
              <a:rPr lang="en-US" altLang="zh-CN" sz="2000" dirty="0"/>
              <a:t>ORM</a:t>
            </a:r>
          </a:p>
          <a:p>
            <a:pPr marL="109855">
              <a:lnSpc>
                <a:spcPct val="150000"/>
              </a:lnSpc>
              <a:spcBef>
                <a:spcPts val="400"/>
              </a:spcBef>
              <a:buClr>
                <a:schemeClr val="accent1"/>
              </a:buClr>
              <a:buSzPct val="68000"/>
            </a:pPr>
            <a:endParaRPr lang="en-US" altLang="zh-CN" sz="2000" dirty="0"/>
          </a:p>
          <a:p>
            <a:pPr marL="109855">
              <a:lnSpc>
                <a:spcPct val="150000"/>
              </a:lnSpc>
              <a:spcBef>
                <a:spcPts val="400"/>
              </a:spcBef>
              <a:buClr>
                <a:schemeClr val="accent1"/>
              </a:buClr>
              <a:buSzPct val="68000"/>
            </a:pPr>
            <a:endParaRPr lang="en-US" altLang="zh-CN" sz="2000" dirty="0"/>
          </a:p>
          <a:p>
            <a:pPr marL="109855">
              <a:lnSpc>
                <a:spcPct val="150000"/>
              </a:lnSpc>
              <a:spcBef>
                <a:spcPts val="400"/>
              </a:spcBef>
              <a:buClr>
                <a:schemeClr val="accent1"/>
              </a:buClr>
              <a:buSzPct val="68000"/>
            </a:pPr>
            <a:endParaRPr lang="en-US" altLang="zh-CN" sz="2000" dirty="0">
              <a:sym typeface="+mn-ea"/>
            </a:endParaRPr>
          </a:p>
        </p:txBody>
      </p:sp>
      <p:sp>
        <p:nvSpPr>
          <p:cNvPr id="4" name="矩形 3"/>
          <p:cNvSpPr/>
          <p:nvPr/>
        </p:nvSpPr>
        <p:spPr>
          <a:xfrm>
            <a:off x="576262" y="1812995"/>
            <a:ext cx="10782301" cy="1477328"/>
          </a:xfrm>
          <a:prstGeom prst="rect">
            <a:avLst/>
          </a:prstGeom>
        </p:spPr>
        <p:txBody>
          <a:bodyPr wrap="square">
            <a:spAutoFit/>
          </a:bodyPr>
          <a:lstStyle/>
          <a:p>
            <a:pPr lvl="1">
              <a:lnSpc>
                <a:spcPct val="150000"/>
              </a:lnSpc>
            </a:pPr>
            <a:r>
              <a:rPr lang="en-US" altLang="zh-CN" sz="2000" dirty="0"/>
              <a:t>ORM</a:t>
            </a:r>
            <a:r>
              <a:rPr lang="zh-CN" altLang="en-US" sz="2000" dirty="0"/>
              <a:t>（</a:t>
            </a:r>
            <a:r>
              <a:rPr lang="en-US" altLang="zh-CN" sz="2000" dirty="0">
                <a:solidFill>
                  <a:srgbClr val="FF0000"/>
                </a:solidFill>
              </a:rPr>
              <a:t>O</a:t>
            </a:r>
            <a:r>
              <a:rPr lang="en-US" altLang="zh-CN" sz="2000" dirty="0"/>
              <a:t>bject </a:t>
            </a:r>
            <a:r>
              <a:rPr lang="en-US" altLang="zh-CN" sz="2000" dirty="0">
                <a:solidFill>
                  <a:srgbClr val="FF0000"/>
                </a:solidFill>
              </a:rPr>
              <a:t>R</a:t>
            </a:r>
            <a:r>
              <a:rPr lang="en-US" altLang="zh-CN" sz="2000" dirty="0"/>
              <a:t>elational </a:t>
            </a:r>
            <a:r>
              <a:rPr lang="en-US" altLang="zh-CN" sz="2000" dirty="0">
                <a:solidFill>
                  <a:srgbClr val="FF0000"/>
                </a:solidFill>
              </a:rPr>
              <a:t>M</a:t>
            </a:r>
            <a:r>
              <a:rPr lang="en-US" altLang="zh-CN" sz="2000" dirty="0"/>
              <a:t>apping</a:t>
            </a:r>
            <a:r>
              <a:rPr lang="zh-CN" altLang="en-US" sz="2000" dirty="0"/>
              <a:t>），对象关系映射，是一种为了解决面向对象与关系数据库存在的互不匹配的现象的技术。</a:t>
            </a:r>
            <a:endParaRPr lang="en-US" altLang="zh-CN" sz="2000" dirty="0"/>
          </a:p>
          <a:p>
            <a:pPr lvl="1">
              <a:lnSpc>
                <a:spcPct val="150000"/>
              </a:lnSpc>
            </a:pPr>
            <a:r>
              <a:rPr lang="en-US" altLang="zh-CN" sz="2000" dirty="0"/>
              <a:t>ORM</a:t>
            </a:r>
            <a:r>
              <a:rPr lang="zh-CN" altLang="en-US" sz="2000" dirty="0"/>
              <a:t>可以将程序中的对象自动持久化到关系数据库中。</a:t>
            </a:r>
            <a:endParaRPr lang="en-US" altLang="zh-CN" sz="2000" dirty="0"/>
          </a:p>
        </p:txBody>
      </p:sp>
      <p:pic>
        <p:nvPicPr>
          <p:cNvPr id="11268" name="Picture 4" descr="https://img2018.cnblogs.com/blog/897393/201901/897393-20190125140450966-12787119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49134" y="3147448"/>
            <a:ext cx="9553575" cy="34861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519061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0" kern="1800" dirty="0">
                <a:latin typeface="Times New Roman"/>
              </a:rPr>
              <a:t>10.2 Spring Data JPA</a:t>
            </a:r>
            <a:endParaRPr lang="zh-CN" altLang="en-US" b="0" kern="1800" dirty="0">
              <a:latin typeface="Times New Roman"/>
            </a:endParaRPr>
          </a:p>
        </p:txBody>
      </p:sp>
      <p:sp>
        <p:nvSpPr>
          <p:cNvPr id="3" name="文本框 2"/>
          <p:cNvSpPr txBox="1"/>
          <p:nvPr/>
        </p:nvSpPr>
        <p:spPr>
          <a:xfrm>
            <a:off x="250370" y="1223784"/>
            <a:ext cx="10436679" cy="3785652"/>
          </a:xfrm>
          <a:prstGeom prst="rect">
            <a:avLst/>
          </a:prstGeom>
          <a:noFill/>
        </p:spPr>
        <p:txBody>
          <a:bodyPr wrap="square" rtlCol="0">
            <a:spAutoFit/>
          </a:bodyPr>
          <a:lstStyle/>
          <a:p>
            <a:pPr marL="109855">
              <a:lnSpc>
                <a:spcPct val="150000"/>
              </a:lnSpc>
              <a:spcBef>
                <a:spcPts val="400"/>
              </a:spcBef>
              <a:buClr>
                <a:schemeClr val="accent1"/>
              </a:buClr>
              <a:buSzPct val="68000"/>
            </a:pPr>
            <a:r>
              <a:rPr lang="en-US" altLang="zh-CN" sz="2000" dirty="0"/>
              <a:t>10.2.5 </a:t>
            </a:r>
            <a:r>
              <a:rPr lang="zh-CN" altLang="en-US" sz="2000" dirty="0"/>
              <a:t>关系</a:t>
            </a:r>
            <a:endParaRPr lang="en-US" altLang="zh-CN" sz="2000" dirty="0"/>
          </a:p>
          <a:p>
            <a:pPr>
              <a:lnSpc>
                <a:spcPct val="150000"/>
              </a:lnSpc>
            </a:pPr>
            <a:r>
              <a:rPr lang="zh-CN" altLang="en-US" sz="2000" dirty="0">
                <a:latin typeface="+mn-ea"/>
                <a:ea typeface="+mn-ea"/>
                <a:cs typeface="Courier New" panose="02070309020205020404" pitchFamily="49" charset="0"/>
              </a:rPr>
              <a:t>相关注解：</a:t>
            </a:r>
            <a:r>
              <a:rPr lang="en-US" altLang="zh-CN" sz="2000" b="1" dirty="0"/>
              <a:t> </a:t>
            </a:r>
          </a:p>
          <a:p>
            <a:pPr>
              <a:lnSpc>
                <a:spcPct val="150000"/>
              </a:lnSpc>
            </a:pPr>
            <a:endParaRPr lang="en-US" altLang="zh-CN" sz="2000" b="1" dirty="0"/>
          </a:p>
          <a:p>
            <a:pPr>
              <a:lnSpc>
                <a:spcPct val="150000"/>
              </a:lnSpc>
            </a:pPr>
            <a:endParaRPr lang="zh-CN" altLang="en-US" sz="2000" b="1" dirty="0"/>
          </a:p>
          <a:p>
            <a:pPr lvl="0">
              <a:lnSpc>
                <a:spcPct val="150000"/>
              </a:lnSpc>
            </a:pPr>
            <a:endParaRPr lang="en-US" altLang="zh-CN" sz="2000" dirty="0">
              <a:latin typeface="+mn-ea"/>
              <a:ea typeface="+mn-ea"/>
              <a:cs typeface="Courier New" panose="02070309020205020404" pitchFamily="49" charset="0"/>
            </a:endParaRPr>
          </a:p>
          <a:p>
            <a:pPr lvl="0">
              <a:lnSpc>
                <a:spcPct val="150000"/>
              </a:lnSpc>
            </a:pPr>
            <a:r>
              <a:rPr lang="zh-CN" altLang="en-US" sz="2000" dirty="0">
                <a:latin typeface="+mn-ea"/>
                <a:ea typeface="+mn-ea"/>
                <a:cs typeface="Courier New" panose="02070309020205020404" pitchFamily="49" charset="0"/>
              </a:rPr>
              <a:t>　　</a:t>
            </a:r>
            <a:endParaRPr lang="en-US" altLang="zh-CN" sz="2000" dirty="0">
              <a:latin typeface="+mn-ea"/>
              <a:ea typeface="+mn-ea"/>
              <a:cs typeface="Courier New" panose="02070309020205020404" pitchFamily="49" charset="0"/>
            </a:endParaRPr>
          </a:p>
          <a:p>
            <a:pPr lvl="0">
              <a:lnSpc>
                <a:spcPct val="150000"/>
              </a:lnSpc>
            </a:pPr>
            <a:endParaRPr lang="zh-CN" altLang="en-US" sz="2000" dirty="0">
              <a:latin typeface="+mn-ea"/>
              <a:ea typeface="+mn-ea"/>
              <a:cs typeface="Courier New" panose="02070309020205020404" pitchFamily="49" charset="0"/>
            </a:endParaRPr>
          </a:p>
          <a:p>
            <a:pPr lvl="0">
              <a:lnSpc>
                <a:spcPct val="150000"/>
              </a:lnSpc>
            </a:pPr>
            <a:r>
              <a:rPr lang="zh-CN" altLang="zh-CN" sz="2000" dirty="0">
                <a:latin typeface="+mn-ea"/>
                <a:ea typeface="+mn-ea"/>
                <a:cs typeface="Courier New" panose="02070309020205020404" pitchFamily="49" charset="0"/>
              </a:rPr>
              <a:t>　　</a:t>
            </a:r>
            <a:endParaRPr lang="en-US" altLang="zh-CN" sz="2000" dirty="0">
              <a:latin typeface="+mn-ea"/>
              <a:ea typeface="+mn-ea"/>
              <a:sym typeface="+mn-ea"/>
            </a:endParaRPr>
          </a:p>
        </p:txBody>
      </p:sp>
      <p:sp>
        <p:nvSpPr>
          <p:cNvPr id="7"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8"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4"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6" name="文本框 5"/>
          <p:cNvSpPr txBox="1"/>
          <p:nvPr/>
        </p:nvSpPr>
        <p:spPr>
          <a:xfrm>
            <a:off x="1728788" y="5564041"/>
            <a:ext cx="8468985" cy="954107"/>
          </a:xfrm>
          <a:prstGeom prst="rect">
            <a:avLst/>
          </a:prstGeom>
          <a:noFill/>
        </p:spPr>
        <p:txBody>
          <a:bodyPr wrap="none" rtlCol="0">
            <a:spAutoFit/>
          </a:bodyPr>
          <a:lstStyle/>
          <a:p>
            <a:r>
              <a:rPr lang="zh-CN" altLang="en-US" sz="2000" dirty="0">
                <a:latin typeface="+mn-ea"/>
                <a:ea typeface="+mn-ea"/>
              </a:rPr>
              <a:t>拥有关系的一方需要使用</a:t>
            </a:r>
            <a:r>
              <a:rPr lang="en-US" altLang="zh-CN" sz="2000" dirty="0">
                <a:latin typeface="+mn-ea"/>
                <a:ea typeface="+mn-ea"/>
              </a:rPr>
              <a:t>@</a:t>
            </a:r>
            <a:r>
              <a:rPr lang="en-US" altLang="zh-CN" sz="2000" dirty="0" err="1">
                <a:latin typeface="+mn-ea"/>
                <a:ea typeface="+mn-ea"/>
              </a:rPr>
              <a:t>JoinColumn</a:t>
            </a:r>
            <a:r>
              <a:rPr lang="zh-CN" altLang="en-US" sz="2000" dirty="0">
                <a:latin typeface="+mn-ea"/>
                <a:ea typeface="+mn-ea"/>
              </a:rPr>
              <a:t>注解，其值是数据库中的外键名称</a:t>
            </a:r>
            <a:endParaRPr lang="en-US" altLang="zh-CN" sz="2000" dirty="0">
              <a:latin typeface="+mn-ea"/>
              <a:ea typeface="+mn-ea"/>
            </a:endParaRPr>
          </a:p>
          <a:p>
            <a:endParaRPr lang="en-US" altLang="zh-CN" dirty="0"/>
          </a:p>
          <a:p>
            <a:endParaRPr lang="zh-CN" altLang="en-US" dirty="0"/>
          </a:p>
        </p:txBody>
      </p:sp>
      <p:pic>
        <p:nvPicPr>
          <p:cNvPr id="9" name="图片 8"/>
          <p:cNvPicPr>
            <a:picLocks noChangeAspect="1"/>
          </p:cNvPicPr>
          <p:nvPr/>
        </p:nvPicPr>
        <p:blipFill>
          <a:blip r:embed="rId2"/>
          <a:stretch>
            <a:fillRect/>
          </a:stretch>
        </p:blipFill>
        <p:spPr>
          <a:xfrm>
            <a:off x="2310178" y="1500360"/>
            <a:ext cx="7416087" cy="3509076"/>
          </a:xfrm>
          <a:prstGeom prst="rect">
            <a:avLst/>
          </a:prstGeom>
        </p:spPr>
      </p:pic>
    </p:spTree>
    <p:extLst>
      <p:ext uri="{BB962C8B-B14F-4D97-AF65-F5344CB8AC3E}">
        <p14:creationId xmlns:p14="http://schemas.microsoft.com/office/powerpoint/2010/main" val="62417959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0" kern="1800" dirty="0">
                <a:latin typeface="Times New Roman"/>
              </a:rPr>
              <a:t>10.3 Spring Data REST</a:t>
            </a:r>
          </a:p>
        </p:txBody>
      </p:sp>
      <p:sp>
        <p:nvSpPr>
          <p:cNvPr id="3" name="文本框 2"/>
          <p:cNvSpPr txBox="1"/>
          <p:nvPr/>
        </p:nvSpPr>
        <p:spPr>
          <a:xfrm>
            <a:off x="250371" y="1223784"/>
            <a:ext cx="6695118" cy="2400657"/>
          </a:xfrm>
          <a:prstGeom prst="rect">
            <a:avLst/>
          </a:prstGeom>
          <a:noFill/>
        </p:spPr>
        <p:txBody>
          <a:bodyPr wrap="square" rtlCol="0">
            <a:spAutoFit/>
          </a:bodyPr>
          <a:lstStyle/>
          <a:p>
            <a:pPr marL="109855">
              <a:lnSpc>
                <a:spcPct val="150000"/>
              </a:lnSpc>
              <a:spcBef>
                <a:spcPts val="400"/>
              </a:spcBef>
              <a:buClr>
                <a:schemeClr val="accent1"/>
              </a:buClr>
              <a:buSzPct val="68000"/>
            </a:pPr>
            <a:r>
              <a:rPr lang="en-US" altLang="zh-CN" sz="2000" dirty="0"/>
              <a:t>10.3.1 Spring Data REST</a:t>
            </a:r>
            <a:r>
              <a:rPr lang="zh-CN" altLang="en-US" sz="2000" dirty="0"/>
              <a:t>简介</a:t>
            </a:r>
          </a:p>
          <a:p>
            <a:pPr lvl="0">
              <a:lnSpc>
                <a:spcPct val="150000"/>
              </a:lnSpc>
            </a:pPr>
            <a:endParaRPr lang="en-US" altLang="zh-CN" sz="2000" dirty="0">
              <a:latin typeface="+mn-ea"/>
              <a:ea typeface="+mn-ea"/>
              <a:cs typeface="Courier New" panose="02070309020205020404" pitchFamily="49" charset="0"/>
            </a:endParaRPr>
          </a:p>
          <a:p>
            <a:pPr lvl="0">
              <a:lnSpc>
                <a:spcPct val="150000"/>
              </a:lnSpc>
            </a:pPr>
            <a:r>
              <a:rPr lang="zh-CN" altLang="en-US" sz="2000" dirty="0">
                <a:latin typeface="+mn-ea"/>
                <a:ea typeface="+mn-ea"/>
                <a:cs typeface="Courier New" panose="02070309020205020404" pitchFamily="49" charset="0"/>
              </a:rPr>
              <a:t>　　</a:t>
            </a:r>
            <a:endParaRPr lang="en-US" altLang="zh-CN" sz="2000" dirty="0">
              <a:latin typeface="+mn-ea"/>
              <a:ea typeface="+mn-ea"/>
              <a:cs typeface="Courier New" panose="02070309020205020404" pitchFamily="49" charset="0"/>
            </a:endParaRPr>
          </a:p>
          <a:p>
            <a:pPr lvl="0">
              <a:lnSpc>
                <a:spcPct val="150000"/>
              </a:lnSpc>
            </a:pPr>
            <a:endParaRPr lang="zh-CN" altLang="en-US" sz="2000" dirty="0">
              <a:latin typeface="+mn-ea"/>
              <a:ea typeface="+mn-ea"/>
              <a:cs typeface="Courier New" panose="02070309020205020404" pitchFamily="49" charset="0"/>
            </a:endParaRPr>
          </a:p>
          <a:p>
            <a:pPr lvl="0">
              <a:lnSpc>
                <a:spcPct val="150000"/>
              </a:lnSpc>
            </a:pPr>
            <a:r>
              <a:rPr lang="zh-CN" altLang="zh-CN" sz="2000" dirty="0">
                <a:latin typeface="+mn-ea"/>
                <a:ea typeface="+mn-ea"/>
                <a:cs typeface="Courier New" panose="02070309020205020404" pitchFamily="49" charset="0"/>
              </a:rPr>
              <a:t>　　</a:t>
            </a:r>
            <a:endParaRPr lang="en-US" altLang="zh-CN" sz="2000" dirty="0">
              <a:latin typeface="+mn-ea"/>
              <a:ea typeface="+mn-ea"/>
              <a:sym typeface="+mn-ea"/>
            </a:endParaRPr>
          </a:p>
        </p:txBody>
      </p:sp>
      <p:sp>
        <p:nvSpPr>
          <p:cNvPr id="5" name="文本框 4"/>
          <p:cNvSpPr txBox="1"/>
          <p:nvPr/>
        </p:nvSpPr>
        <p:spPr>
          <a:xfrm>
            <a:off x="926057" y="1962447"/>
            <a:ext cx="9964856" cy="2348272"/>
          </a:xfrm>
          <a:prstGeom prst="rect">
            <a:avLst/>
          </a:prstGeom>
          <a:noFill/>
        </p:spPr>
        <p:txBody>
          <a:bodyPr wrap="square" rtlCol="0">
            <a:spAutoFit/>
          </a:bodyPr>
          <a:lstStyle/>
          <a:p>
            <a:pPr>
              <a:lnSpc>
                <a:spcPct val="150000"/>
              </a:lnSpc>
            </a:pPr>
            <a:r>
              <a:rPr lang="en-US" altLang="zh-CN" sz="2000" dirty="0">
                <a:solidFill>
                  <a:srgbClr val="000000"/>
                </a:solidFill>
                <a:latin typeface="+mn-ea"/>
                <a:ea typeface="+mn-ea"/>
              </a:rPr>
              <a:t>Spring Data REST</a:t>
            </a:r>
            <a:r>
              <a:rPr lang="zh-CN" altLang="en-US" sz="2000" dirty="0">
                <a:solidFill>
                  <a:srgbClr val="000000"/>
                </a:solidFill>
                <a:latin typeface="+mn-ea"/>
                <a:ea typeface="+mn-ea"/>
              </a:rPr>
              <a:t>是基于</a:t>
            </a:r>
            <a:r>
              <a:rPr lang="en-US" altLang="zh-CN" sz="2000" dirty="0">
                <a:solidFill>
                  <a:srgbClr val="000000"/>
                </a:solidFill>
                <a:latin typeface="+mn-ea"/>
                <a:ea typeface="+mn-ea"/>
              </a:rPr>
              <a:t>Spring Data</a:t>
            </a:r>
            <a:r>
              <a:rPr lang="zh-CN" altLang="en-US" sz="2000" dirty="0">
                <a:solidFill>
                  <a:srgbClr val="000000"/>
                </a:solidFill>
                <a:latin typeface="+mn-ea"/>
                <a:ea typeface="+mn-ea"/>
              </a:rPr>
              <a:t>的</a:t>
            </a:r>
            <a:r>
              <a:rPr lang="en-US" altLang="zh-CN" sz="2000" dirty="0">
                <a:solidFill>
                  <a:srgbClr val="000000"/>
                </a:solidFill>
                <a:latin typeface="+mn-ea"/>
                <a:ea typeface="+mn-ea"/>
              </a:rPr>
              <a:t>repository</a:t>
            </a:r>
            <a:r>
              <a:rPr lang="zh-CN" altLang="en-US" sz="2000" dirty="0">
                <a:solidFill>
                  <a:srgbClr val="000000"/>
                </a:solidFill>
                <a:latin typeface="+mn-ea"/>
                <a:ea typeface="+mn-ea"/>
              </a:rPr>
              <a:t>，可以将</a:t>
            </a:r>
            <a:r>
              <a:rPr lang="en-US" altLang="zh-CN" sz="2000" dirty="0">
                <a:solidFill>
                  <a:srgbClr val="000000"/>
                </a:solidFill>
                <a:latin typeface="+mn-ea"/>
                <a:ea typeface="+mn-ea"/>
              </a:rPr>
              <a:t>repository</a:t>
            </a:r>
            <a:r>
              <a:rPr lang="zh-CN" altLang="en-US" sz="2000" dirty="0">
                <a:solidFill>
                  <a:srgbClr val="000000"/>
                </a:solidFill>
                <a:latin typeface="+mn-ea"/>
                <a:ea typeface="+mn-ea"/>
              </a:rPr>
              <a:t>自动输出为</a:t>
            </a:r>
            <a:r>
              <a:rPr lang="en-US" altLang="zh-CN" sz="2000" dirty="0">
                <a:solidFill>
                  <a:srgbClr val="000000"/>
                </a:solidFill>
                <a:latin typeface="+mn-ea"/>
                <a:ea typeface="+mn-ea"/>
              </a:rPr>
              <a:t>REST</a:t>
            </a:r>
            <a:r>
              <a:rPr lang="zh-CN" altLang="en-US" sz="2000" dirty="0">
                <a:solidFill>
                  <a:srgbClr val="000000"/>
                </a:solidFill>
                <a:latin typeface="+mn-ea"/>
                <a:ea typeface="+mn-ea"/>
              </a:rPr>
              <a:t>资源。</a:t>
            </a:r>
            <a:endParaRPr lang="en-US" altLang="zh-CN" sz="2000" dirty="0">
              <a:solidFill>
                <a:srgbClr val="000000"/>
              </a:solidFill>
              <a:latin typeface="+mn-ea"/>
              <a:ea typeface="+mn-ea"/>
            </a:endParaRPr>
          </a:p>
          <a:p>
            <a:pPr>
              <a:lnSpc>
                <a:spcPct val="150000"/>
              </a:lnSpc>
            </a:pPr>
            <a:r>
              <a:rPr lang="zh-CN" altLang="en-US" sz="2000" dirty="0">
                <a:solidFill>
                  <a:srgbClr val="000000"/>
                </a:solidFill>
                <a:latin typeface="+mn-ea"/>
                <a:ea typeface="+mn-ea"/>
              </a:rPr>
              <a:t>目前</a:t>
            </a:r>
            <a:r>
              <a:rPr lang="en-US" altLang="zh-CN" sz="2000" dirty="0">
                <a:solidFill>
                  <a:srgbClr val="000000"/>
                </a:solidFill>
                <a:latin typeface="+mn-ea"/>
                <a:ea typeface="+mn-ea"/>
              </a:rPr>
              <a:t>Spring Data REST</a:t>
            </a:r>
            <a:r>
              <a:rPr lang="zh-CN" altLang="en-US" sz="2000" dirty="0">
                <a:solidFill>
                  <a:srgbClr val="000000"/>
                </a:solidFill>
                <a:latin typeface="+mn-ea"/>
                <a:ea typeface="+mn-ea"/>
              </a:rPr>
              <a:t>支持将</a:t>
            </a:r>
            <a:r>
              <a:rPr lang="en-US" altLang="zh-CN" sz="2000" dirty="0">
                <a:solidFill>
                  <a:srgbClr val="000000"/>
                </a:solidFill>
                <a:latin typeface="+mn-ea"/>
                <a:ea typeface="+mn-ea"/>
              </a:rPr>
              <a:t>Spring Data JPA</a:t>
            </a:r>
            <a:r>
              <a:rPr lang="zh-CN" altLang="en-US" sz="2000" dirty="0">
                <a:solidFill>
                  <a:srgbClr val="000000"/>
                </a:solidFill>
                <a:latin typeface="+mn-ea"/>
                <a:ea typeface="+mn-ea"/>
              </a:rPr>
              <a:t>、</a:t>
            </a:r>
            <a:r>
              <a:rPr lang="en-US" altLang="zh-CN" sz="2000" dirty="0">
                <a:solidFill>
                  <a:srgbClr val="000000"/>
                </a:solidFill>
                <a:latin typeface="+mn-ea"/>
                <a:ea typeface="+mn-ea"/>
              </a:rPr>
              <a:t>Spring Data MongoDB</a:t>
            </a:r>
            <a:r>
              <a:rPr lang="zh-CN" altLang="en-US" sz="2000" dirty="0">
                <a:solidFill>
                  <a:srgbClr val="000000"/>
                </a:solidFill>
                <a:latin typeface="+mn-ea"/>
                <a:ea typeface="+mn-ea"/>
              </a:rPr>
              <a:t>、</a:t>
            </a:r>
            <a:r>
              <a:rPr lang="en-US" altLang="zh-CN" sz="2000" dirty="0">
                <a:solidFill>
                  <a:srgbClr val="000000"/>
                </a:solidFill>
                <a:latin typeface="+mn-ea"/>
                <a:ea typeface="+mn-ea"/>
              </a:rPr>
              <a:t>Spring Data Neo4j</a:t>
            </a:r>
            <a:r>
              <a:rPr lang="zh-CN" altLang="en-US" sz="2000" dirty="0">
                <a:solidFill>
                  <a:srgbClr val="000000"/>
                </a:solidFill>
                <a:latin typeface="+mn-ea"/>
                <a:ea typeface="+mn-ea"/>
              </a:rPr>
              <a:t>、</a:t>
            </a:r>
            <a:r>
              <a:rPr lang="en-US" altLang="zh-CN" sz="2000" dirty="0">
                <a:solidFill>
                  <a:srgbClr val="000000"/>
                </a:solidFill>
                <a:latin typeface="+mn-ea"/>
                <a:ea typeface="+mn-ea"/>
              </a:rPr>
              <a:t>Spring Data </a:t>
            </a:r>
            <a:r>
              <a:rPr lang="en-US" altLang="zh-CN" sz="2000" dirty="0" err="1">
                <a:solidFill>
                  <a:srgbClr val="000000"/>
                </a:solidFill>
                <a:latin typeface="+mn-ea"/>
                <a:ea typeface="+mn-ea"/>
              </a:rPr>
              <a:t>DemFire</a:t>
            </a:r>
            <a:r>
              <a:rPr lang="zh-CN" altLang="en-US" sz="2000" dirty="0">
                <a:solidFill>
                  <a:srgbClr val="000000"/>
                </a:solidFill>
                <a:latin typeface="+mn-ea"/>
                <a:ea typeface="+mn-ea"/>
              </a:rPr>
              <a:t>以及</a:t>
            </a:r>
            <a:r>
              <a:rPr lang="en-US" altLang="zh-CN" sz="2000" dirty="0">
                <a:solidFill>
                  <a:srgbClr val="000000"/>
                </a:solidFill>
                <a:latin typeface="+mn-ea"/>
                <a:ea typeface="+mn-ea"/>
              </a:rPr>
              <a:t>Spring Data Cassandra</a:t>
            </a:r>
            <a:r>
              <a:rPr lang="zh-CN" altLang="en-US" sz="2000" dirty="0">
                <a:solidFill>
                  <a:srgbClr val="000000"/>
                </a:solidFill>
                <a:latin typeface="+mn-ea"/>
                <a:ea typeface="+mn-ea"/>
              </a:rPr>
              <a:t>的</a:t>
            </a:r>
            <a:r>
              <a:rPr lang="en-US" altLang="zh-CN" sz="2000" dirty="0">
                <a:solidFill>
                  <a:srgbClr val="000000"/>
                </a:solidFill>
                <a:latin typeface="+mn-ea"/>
                <a:ea typeface="+mn-ea"/>
              </a:rPr>
              <a:t>repository</a:t>
            </a:r>
            <a:r>
              <a:rPr lang="zh-CN" altLang="en-US" sz="2000" dirty="0">
                <a:solidFill>
                  <a:srgbClr val="000000"/>
                </a:solidFill>
                <a:latin typeface="+mn-ea"/>
                <a:ea typeface="+mn-ea"/>
              </a:rPr>
              <a:t>自动转换成</a:t>
            </a:r>
            <a:r>
              <a:rPr lang="en-US" altLang="zh-CN" sz="2000" dirty="0">
                <a:solidFill>
                  <a:srgbClr val="000000"/>
                </a:solidFill>
                <a:latin typeface="+mn-ea"/>
                <a:ea typeface="+mn-ea"/>
              </a:rPr>
              <a:t>REST</a:t>
            </a:r>
            <a:r>
              <a:rPr lang="zh-CN" altLang="en-US" sz="2000" dirty="0">
                <a:solidFill>
                  <a:srgbClr val="000000"/>
                </a:solidFill>
                <a:latin typeface="+mn-ea"/>
                <a:ea typeface="+mn-ea"/>
              </a:rPr>
              <a:t>服务。</a:t>
            </a:r>
          </a:p>
        </p:txBody>
      </p:sp>
      <p:sp>
        <p:nvSpPr>
          <p:cNvPr id="7"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8"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36242586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0" kern="1800" dirty="0">
                <a:latin typeface="Times New Roman"/>
              </a:rPr>
              <a:t>10.3 Spring Data REST</a:t>
            </a:r>
          </a:p>
        </p:txBody>
      </p:sp>
      <p:sp>
        <p:nvSpPr>
          <p:cNvPr id="3" name="文本框 2"/>
          <p:cNvSpPr txBox="1"/>
          <p:nvPr/>
        </p:nvSpPr>
        <p:spPr>
          <a:xfrm>
            <a:off x="250371" y="1223784"/>
            <a:ext cx="6695118" cy="2400657"/>
          </a:xfrm>
          <a:prstGeom prst="rect">
            <a:avLst/>
          </a:prstGeom>
          <a:noFill/>
        </p:spPr>
        <p:txBody>
          <a:bodyPr wrap="square" rtlCol="0">
            <a:spAutoFit/>
          </a:bodyPr>
          <a:lstStyle/>
          <a:p>
            <a:pPr marL="109855">
              <a:lnSpc>
                <a:spcPct val="150000"/>
              </a:lnSpc>
              <a:spcBef>
                <a:spcPts val="400"/>
              </a:spcBef>
              <a:buClr>
                <a:schemeClr val="accent1"/>
              </a:buClr>
              <a:buSzPct val="68000"/>
            </a:pPr>
            <a:r>
              <a:rPr lang="en-US" altLang="zh-CN" sz="2000" dirty="0"/>
              <a:t>10.3.1 Spring Data REST</a:t>
            </a:r>
            <a:r>
              <a:rPr lang="zh-CN" altLang="en-US" sz="2000" dirty="0"/>
              <a:t>实践</a:t>
            </a:r>
          </a:p>
          <a:p>
            <a:pPr lvl="0">
              <a:lnSpc>
                <a:spcPct val="150000"/>
              </a:lnSpc>
            </a:pPr>
            <a:endParaRPr lang="en-US" altLang="zh-CN" sz="2000" dirty="0">
              <a:latin typeface="+mn-ea"/>
              <a:ea typeface="+mn-ea"/>
              <a:cs typeface="Courier New" panose="02070309020205020404" pitchFamily="49" charset="0"/>
            </a:endParaRPr>
          </a:p>
          <a:p>
            <a:pPr lvl="0">
              <a:lnSpc>
                <a:spcPct val="150000"/>
              </a:lnSpc>
            </a:pPr>
            <a:r>
              <a:rPr lang="zh-CN" altLang="en-US" sz="2000" dirty="0">
                <a:latin typeface="+mn-ea"/>
                <a:ea typeface="+mn-ea"/>
                <a:cs typeface="Courier New" panose="02070309020205020404" pitchFamily="49" charset="0"/>
              </a:rPr>
              <a:t>　　</a:t>
            </a:r>
            <a:endParaRPr lang="en-US" altLang="zh-CN" sz="2000" dirty="0">
              <a:latin typeface="+mn-ea"/>
              <a:ea typeface="+mn-ea"/>
              <a:cs typeface="Courier New" panose="02070309020205020404" pitchFamily="49" charset="0"/>
            </a:endParaRPr>
          </a:p>
          <a:p>
            <a:pPr lvl="0">
              <a:lnSpc>
                <a:spcPct val="150000"/>
              </a:lnSpc>
            </a:pPr>
            <a:endParaRPr lang="zh-CN" altLang="en-US" sz="2000" dirty="0">
              <a:latin typeface="+mn-ea"/>
              <a:ea typeface="+mn-ea"/>
              <a:cs typeface="Courier New" panose="02070309020205020404" pitchFamily="49" charset="0"/>
            </a:endParaRPr>
          </a:p>
          <a:p>
            <a:pPr lvl="0">
              <a:lnSpc>
                <a:spcPct val="150000"/>
              </a:lnSpc>
            </a:pPr>
            <a:r>
              <a:rPr lang="zh-CN" altLang="zh-CN" sz="2000" dirty="0">
                <a:latin typeface="+mn-ea"/>
                <a:ea typeface="+mn-ea"/>
                <a:cs typeface="Courier New" panose="02070309020205020404" pitchFamily="49" charset="0"/>
              </a:rPr>
              <a:t>　　</a:t>
            </a:r>
            <a:endParaRPr lang="en-US" altLang="zh-CN" sz="2000" dirty="0">
              <a:latin typeface="+mn-ea"/>
              <a:ea typeface="+mn-ea"/>
              <a:sym typeface="+mn-ea"/>
            </a:endParaRPr>
          </a:p>
        </p:txBody>
      </p:sp>
      <p:sp>
        <p:nvSpPr>
          <p:cNvPr id="5" name="文本框 4"/>
          <p:cNvSpPr txBox="1"/>
          <p:nvPr/>
        </p:nvSpPr>
        <p:spPr>
          <a:xfrm>
            <a:off x="926057" y="1962447"/>
            <a:ext cx="9964856" cy="501612"/>
          </a:xfrm>
          <a:prstGeom prst="rect">
            <a:avLst/>
          </a:prstGeom>
          <a:noFill/>
        </p:spPr>
        <p:txBody>
          <a:bodyPr wrap="square" rtlCol="0">
            <a:spAutoFit/>
          </a:bodyPr>
          <a:lstStyle/>
          <a:p>
            <a:pPr>
              <a:lnSpc>
                <a:spcPct val="150000"/>
              </a:lnSpc>
            </a:pPr>
            <a:r>
              <a:rPr lang="en-US" altLang="zh-CN" sz="2000" dirty="0">
                <a:solidFill>
                  <a:srgbClr val="000000"/>
                </a:solidFill>
                <a:latin typeface="+mn-ea"/>
                <a:ea typeface="+mn-ea"/>
              </a:rPr>
              <a:t>Step1</a:t>
            </a:r>
            <a:r>
              <a:rPr lang="zh-CN" altLang="en-US" sz="2000" dirty="0">
                <a:solidFill>
                  <a:srgbClr val="000000"/>
                </a:solidFill>
                <a:latin typeface="+mn-ea"/>
                <a:ea typeface="+mn-ea"/>
              </a:rPr>
              <a:t>：在</a:t>
            </a:r>
            <a:r>
              <a:rPr lang="en-US" altLang="zh-CN" sz="2000" dirty="0">
                <a:solidFill>
                  <a:srgbClr val="000000"/>
                </a:solidFill>
                <a:latin typeface="+mn-ea"/>
                <a:ea typeface="+mn-ea"/>
              </a:rPr>
              <a:t>pom.xml</a:t>
            </a:r>
            <a:r>
              <a:rPr lang="zh-CN" altLang="en-US" sz="2000" dirty="0">
                <a:solidFill>
                  <a:srgbClr val="000000"/>
                </a:solidFill>
                <a:latin typeface="+mn-ea"/>
                <a:ea typeface="+mn-ea"/>
              </a:rPr>
              <a:t>中添加</a:t>
            </a:r>
            <a:r>
              <a:rPr lang="en-US" altLang="zh-CN" sz="2000" dirty="0">
                <a:solidFill>
                  <a:srgbClr val="000000"/>
                </a:solidFill>
                <a:latin typeface="+mn-ea"/>
                <a:ea typeface="+mn-ea"/>
              </a:rPr>
              <a:t>spring data rest</a:t>
            </a:r>
            <a:r>
              <a:rPr lang="zh-CN" altLang="en-US" sz="2000" dirty="0">
                <a:solidFill>
                  <a:srgbClr val="000000"/>
                </a:solidFill>
                <a:latin typeface="+mn-ea"/>
                <a:ea typeface="+mn-ea"/>
              </a:rPr>
              <a:t>依赖</a:t>
            </a:r>
          </a:p>
        </p:txBody>
      </p:sp>
      <p:sp>
        <p:nvSpPr>
          <p:cNvPr id="7"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8"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4" name="矩形 3"/>
          <p:cNvSpPr/>
          <p:nvPr/>
        </p:nvSpPr>
        <p:spPr>
          <a:xfrm>
            <a:off x="1296537" y="2828836"/>
            <a:ext cx="9294125" cy="1938992"/>
          </a:xfrm>
          <a:prstGeom prst="rect">
            <a:avLst/>
          </a:prstGeom>
        </p:spPr>
        <p:style>
          <a:lnRef idx="1">
            <a:schemeClr val="dk1"/>
          </a:lnRef>
          <a:fillRef idx="3">
            <a:schemeClr val="dk1"/>
          </a:fillRef>
          <a:effectRef idx="2">
            <a:schemeClr val="dk1"/>
          </a:effectRef>
          <a:fontRef idx="minor">
            <a:schemeClr val="lt1"/>
          </a:fontRef>
        </p:style>
        <p:txBody>
          <a:bodyPr wrap="square">
            <a:spAutoFit/>
          </a:bodyPr>
          <a:lstStyle/>
          <a:p>
            <a:pPr>
              <a:lnSpc>
                <a:spcPct val="150000"/>
              </a:lnSpc>
            </a:pPr>
            <a:r>
              <a:rPr lang="en-US" altLang="zh-CN" sz="2000" dirty="0">
                <a:solidFill>
                  <a:srgbClr val="E6E1DC"/>
                </a:solidFill>
                <a:latin typeface="Monaco"/>
              </a:rPr>
              <a:t>&lt;</a:t>
            </a:r>
            <a:r>
              <a:rPr lang="en-US" altLang="zh-CN" sz="2000" dirty="0">
                <a:solidFill>
                  <a:srgbClr val="E06C75"/>
                </a:solidFill>
                <a:latin typeface="Monaco"/>
              </a:rPr>
              <a:t>dependency</a:t>
            </a:r>
            <a:r>
              <a:rPr lang="en-US" altLang="zh-CN" sz="2000" dirty="0">
                <a:solidFill>
                  <a:srgbClr val="E6E1DC"/>
                </a:solidFill>
                <a:latin typeface="Monaco"/>
              </a:rPr>
              <a:t>&gt; </a:t>
            </a:r>
          </a:p>
          <a:p>
            <a:pPr>
              <a:lnSpc>
                <a:spcPct val="150000"/>
              </a:lnSpc>
            </a:pPr>
            <a:r>
              <a:rPr lang="en-US" altLang="zh-CN" sz="2000" dirty="0">
                <a:solidFill>
                  <a:srgbClr val="E6E1DC"/>
                </a:solidFill>
                <a:latin typeface="Monaco"/>
              </a:rPr>
              <a:t>&lt;</a:t>
            </a:r>
            <a:r>
              <a:rPr lang="en-US" altLang="zh-CN" sz="2000" dirty="0" err="1">
                <a:solidFill>
                  <a:srgbClr val="E06C75"/>
                </a:solidFill>
                <a:latin typeface="Monaco"/>
              </a:rPr>
              <a:t>groupId</a:t>
            </a:r>
            <a:r>
              <a:rPr lang="en-US" altLang="zh-CN" sz="2000" dirty="0">
                <a:solidFill>
                  <a:srgbClr val="E6E1DC"/>
                </a:solidFill>
                <a:latin typeface="Monaco"/>
              </a:rPr>
              <a:t>&gt;</a:t>
            </a:r>
            <a:r>
              <a:rPr lang="en-US" altLang="zh-CN" sz="2000" dirty="0" err="1">
                <a:solidFill>
                  <a:srgbClr val="E6E1DC"/>
                </a:solidFill>
                <a:latin typeface="Monaco"/>
              </a:rPr>
              <a:t>org.springframework.boot</a:t>
            </a:r>
            <a:r>
              <a:rPr lang="en-US" altLang="zh-CN" sz="2000" dirty="0">
                <a:solidFill>
                  <a:srgbClr val="E6E1DC"/>
                </a:solidFill>
                <a:latin typeface="Monaco"/>
              </a:rPr>
              <a:t>&lt;/</a:t>
            </a:r>
            <a:r>
              <a:rPr lang="en-US" altLang="zh-CN" sz="2000" dirty="0" err="1">
                <a:solidFill>
                  <a:srgbClr val="E06C75"/>
                </a:solidFill>
                <a:latin typeface="Monaco"/>
              </a:rPr>
              <a:t>groupId</a:t>
            </a:r>
            <a:r>
              <a:rPr lang="en-US" altLang="zh-CN" sz="2000" dirty="0">
                <a:solidFill>
                  <a:srgbClr val="E6E1DC"/>
                </a:solidFill>
                <a:latin typeface="Monaco"/>
              </a:rPr>
              <a:t>&gt;           &lt;</a:t>
            </a:r>
            <a:r>
              <a:rPr lang="en-US" altLang="zh-CN" sz="2000" dirty="0" err="1">
                <a:solidFill>
                  <a:srgbClr val="E06C75"/>
                </a:solidFill>
                <a:latin typeface="Monaco"/>
              </a:rPr>
              <a:t>artifactId</a:t>
            </a:r>
            <a:r>
              <a:rPr lang="en-US" altLang="zh-CN" sz="2000" dirty="0">
                <a:solidFill>
                  <a:srgbClr val="E6E1DC"/>
                </a:solidFill>
                <a:latin typeface="Monaco"/>
              </a:rPr>
              <a:t>&gt;spring-boot-starter-data-rest&lt;/</a:t>
            </a:r>
            <a:r>
              <a:rPr lang="en-US" altLang="zh-CN" sz="2000" dirty="0" err="1">
                <a:solidFill>
                  <a:srgbClr val="E06C75"/>
                </a:solidFill>
                <a:latin typeface="Monaco"/>
              </a:rPr>
              <a:t>artifactId</a:t>
            </a:r>
            <a:r>
              <a:rPr lang="en-US" altLang="zh-CN" sz="2000" dirty="0">
                <a:solidFill>
                  <a:srgbClr val="E6E1DC"/>
                </a:solidFill>
                <a:latin typeface="Monaco"/>
              </a:rPr>
              <a:t>&gt; </a:t>
            </a:r>
          </a:p>
          <a:p>
            <a:pPr>
              <a:lnSpc>
                <a:spcPct val="150000"/>
              </a:lnSpc>
            </a:pPr>
            <a:r>
              <a:rPr lang="en-US" altLang="zh-CN" sz="2000" dirty="0">
                <a:solidFill>
                  <a:srgbClr val="E6E1DC"/>
                </a:solidFill>
                <a:latin typeface="Monaco"/>
              </a:rPr>
              <a:t>&lt;/</a:t>
            </a:r>
            <a:r>
              <a:rPr lang="en-US" altLang="zh-CN" sz="2000" dirty="0">
                <a:solidFill>
                  <a:srgbClr val="E06C75"/>
                </a:solidFill>
                <a:latin typeface="Monaco"/>
              </a:rPr>
              <a:t>dependency</a:t>
            </a:r>
            <a:r>
              <a:rPr lang="en-US" altLang="zh-CN" sz="2000" dirty="0">
                <a:solidFill>
                  <a:srgbClr val="E6E1DC"/>
                </a:solidFill>
                <a:latin typeface="Monaco"/>
              </a:rPr>
              <a:t>&gt;</a:t>
            </a:r>
            <a:endParaRPr lang="zh-CN" altLang="en-US" sz="2000" dirty="0"/>
          </a:p>
        </p:txBody>
      </p:sp>
    </p:spTree>
    <p:extLst>
      <p:ext uri="{BB962C8B-B14F-4D97-AF65-F5344CB8AC3E}">
        <p14:creationId xmlns:p14="http://schemas.microsoft.com/office/powerpoint/2010/main" val="30405223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0" kern="1800" dirty="0">
                <a:latin typeface="Times New Roman"/>
              </a:rPr>
              <a:t>10.3 Spring Data REST</a:t>
            </a:r>
          </a:p>
        </p:txBody>
      </p:sp>
      <p:sp>
        <p:nvSpPr>
          <p:cNvPr id="3" name="文本框 2"/>
          <p:cNvSpPr txBox="1"/>
          <p:nvPr/>
        </p:nvSpPr>
        <p:spPr>
          <a:xfrm>
            <a:off x="250371" y="1223784"/>
            <a:ext cx="6695118" cy="2400657"/>
          </a:xfrm>
          <a:prstGeom prst="rect">
            <a:avLst/>
          </a:prstGeom>
          <a:noFill/>
        </p:spPr>
        <p:txBody>
          <a:bodyPr wrap="square" rtlCol="0">
            <a:spAutoFit/>
          </a:bodyPr>
          <a:lstStyle/>
          <a:p>
            <a:pPr marL="109855">
              <a:lnSpc>
                <a:spcPct val="150000"/>
              </a:lnSpc>
              <a:spcBef>
                <a:spcPts val="400"/>
              </a:spcBef>
              <a:buClr>
                <a:schemeClr val="accent1"/>
              </a:buClr>
              <a:buSzPct val="68000"/>
            </a:pPr>
            <a:r>
              <a:rPr lang="en-US" altLang="zh-CN" sz="2000" dirty="0"/>
              <a:t>10.3.1 Spring Data REST</a:t>
            </a:r>
            <a:r>
              <a:rPr lang="zh-CN" altLang="en-US" sz="2000" dirty="0"/>
              <a:t>实践</a:t>
            </a:r>
          </a:p>
          <a:p>
            <a:pPr lvl="0">
              <a:lnSpc>
                <a:spcPct val="150000"/>
              </a:lnSpc>
            </a:pPr>
            <a:endParaRPr lang="en-US" altLang="zh-CN" sz="2000" dirty="0">
              <a:latin typeface="+mn-ea"/>
              <a:ea typeface="+mn-ea"/>
              <a:cs typeface="Courier New" panose="02070309020205020404" pitchFamily="49" charset="0"/>
            </a:endParaRPr>
          </a:p>
          <a:p>
            <a:pPr lvl="0">
              <a:lnSpc>
                <a:spcPct val="150000"/>
              </a:lnSpc>
            </a:pPr>
            <a:r>
              <a:rPr lang="zh-CN" altLang="en-US" sz="2000" dirty="0">
                <a:latin typeface="+mn-ea"/>
                <a:ea typeface="+mn-ea"/>
                <a:cs typeface="Courier New" panose="02070309020205020404" pitchFamily="49" charset="0"/>
              </a:rPr>
              <a:t>　　</a:t>
            </a:r>
            <a:endParaRPr lang="en-US" altLang="zh-CN" sz="2000" dirty="0">
              <a:latin typeface="+mn-ea"/>
              <a:ea typeface="+mn-ea"/>
              <a:cs typeface="Courier New" panose="02070309020205020404" pitchFamily="49" charset="0"/>
            </a:endParaRPr>
          </a:p>
          <a:p>
            <a:pPr lvl="0">
              <a:lnSpc>
                <a:spcPct val="150000"/>
              </a:lnSpc>
            </a:pPr>
            <a:endParaRPr lang="zh-CN" altLang="en-US" sz="2000" dirty="0">
              <a:latin typeface="+mn-ea"/>
              <a:ea typeface="+mn-ea"/>
              <a:cs typeface="Courier New" panose="02070309020205020404" pitchFamily="49" charset="0"/>
            </a:endParaRPr>
          </a:p>
          <a:p>
            <a:pPr lvl="0">
              <a:lnSpc>
                <a:spcPct val="150000"/>
              </a:lnSpc>
            </a:pPr>
            <a:r>
              <a:rPr lang="zh-CN" altLang="zh-CN" sz="2000" dirty="0">
                <a:latin typeface="+mn-ea"/>
                <a:ea typeface="+mn-ea"/>
                <a:cs typeface="Courier New" panose="02070309020205020404" pitchFamily="49" charset="0"/>
              </a:rPr>
              <a:t>　　</a:t>
            </a:r>
            <a:endParaRPr lang="en-US" altLang="zh-CN" sz="2000" dirty="0">
              <a:latin typeface="+mn-ea"/>
              <a:ea typeface="+mn-ea"/>
              <a:sym typeface="+mn-ea"/>
            </a:endParaRPr>
          </a:p>
        </p:txBody>
      </p:sp>
      <p:sp>
        <p:nvSpPr>
          <p:cNvPr id="5" name="文本框 4"/>
          <p:cNvSpPr txBox="1"/>
          <p:nvPr/>
        </p:nvSpPr>
        <p:spPr>
          <a:xfrm>
            <a:off x="926057" y="1962447"/>
            <a:ext cx="9964856" cy="1015663"/>
          </a:xfrm>
          <a:prstGeom prst="rect">
            <a:avLst/>
          </a:prstGeom>
          <a:noFill/>
        </p:spPr>
        <p:txBody>
          <a:bodyPr wrap="square" rtlCol="0">
            <a:spAutoFit/>
          </a:bodyPr>
          <a:lstStyle/>
          <a:p>
            <a:pPr>
              <a:lnSpc>
                <a:spcPct val="150000"/>
              </a:lnSpc>
            </a:pPr>
            <a:r>
              <a:rPr lang="en-US" altLang="zh-CN" sz="2000" dirty="0">
                <a:solidFill>
                  <a:srgbClr val="000000"/>
                </a:solidFill>
                <a:latin typeface="+mn-ea"/>
                <a:ea typeface="+mn-ea"/>
              </a:rPr>
              <a:t>Step2</a:t>
            </a:r>
            <a:r>
              <a:rPr lang="zh-CN" altLang="en-US" sz="2000" dirty="0">
                <a:solidFill>
                  <a:srgbClr val="000000"/>
                </a:solidFill>
                <a:latin typeface="+mn-ea"/>
                <a:ea typeface="+mn-ea"/>
              </a:rPr>
              <a:t>：</a:t>
            </a:r>
            <a:r>
              <a:rPr lang="en-US" altLang="zh-CN" sz="2000" dirty="0"/>
              <a:t> </a:t>
            </a:r>
            <a:r>
              <a:rPr lang="zh-CN" altLang="en-US" sz="2000" dirty="0"/>
              <a:t>默认情况下已可以通过以下</a:t>
            </a:r>
            <a:r>
              <a:rPr lang="en-US" altLang="zh-CN" sz="2000" dirty="0"/>
              <a:t>URL</a:t>
            </a:r>
            <a:r>
              <a:rPr lang="zh-CN" altLang="en-US" sz="2000" dirty="0"/>
              <a:t>访问</a:t>
            </a:r>
            <a:r>
              <a:rPr lang="en-US" altLang="zh-CN" sz="2000" dirty="0"/>
              <a:t>REST</a:t>
            </a:r>
            <a:r>
              <a:rPr lang="zh-CN" altLang="en-US" sz="2000" dirty="0"/>
              <a:t>资源</a:t>
            </a:r>
            <a:endParaRPr lang="en-US" altLang="zh-CN" sz="2000" dirty="0">
              <a:solidFill>
                <a:srgbClr val="000000"/>
              </a:solidFill>
              <a:latin typeface="+mn-ea"/>
              <a:ea typeface="+mn-ea"/>
            </a:endParaRPr>
          </a:p>
          <a:p>
            <a:pPr>
              <a:lnSpc>
                <a:spcPct val="150000"/>
              </a:lnSpc>
            </a:pPr>
            <a:r>
              <a:rPr lang="en-US" altLang="zh-CN" sz="2000" dirty="0">
                <a:hlinkClick r:id="rId2"/>
              </a:rPr>
              <a:t>http://127.0.0.1:8080/customers</a:t>
            </a:r>
            <a:endParaRPr lang="en-US" altLang="zh-CN" sz="2000" dirty="0"/>
          </a:p>
        </p:txBody>
      </p:sp>
      <p:sp>
        <p:nvSpPr>
          <p:cNvPr id="7"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8"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6" name="Rectangle 1"/>
          <p:cNvSpPr>
            <a:spLocks noChangeArrowheads="1"/>
          </p:cNvSpPr>
          <p:nvPr/>
        </p:nvSpPr>
        <p:spPr bwMode="auto">
          <a:xfrm>
            <a:off x="0" y="90100"/>
            <a:ext cx="26642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200" b="0" i="0" u="none" strike="noStrike" cap="none" normalizeH="0" baseline="0" dirty="0">
                <a:ln>
                  <a:noFill/>
                </a:ln>
                <a:solidFill>
                  <a:srgbClr val="000000"/>
                </a:solidFill>
                <a:effectLst/>
                <a:ea typeface="Karla"/>
              </a:rPr>
              <a:t> </a:t>
            </a:r>
            <a:r>
              <a:rPr kumimoji="0" lang="zh-CN" altLang="zh-CN" sz="1100" b="0" i="0" u="none" strike="noStrike" cap="none" normalizeH="0" baseline="0" dirty="0">
                <a:ln>
                  <a:noFill/>
                </a:ln>
                <a:solidFill>
                  <a:schemeClr val="tx1"/>
                </a:solidFill>
                <a:effectLst/>
                <a:latin typeface="Arial" panose="020B0604020202020204" pitchFamily="34" charset="0"/>
              </a:rPr>
              <a:t> </a:t>
            </a: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pic>
        <p:nvPicPr>
          <p:cNvPr id="9" name="图片 8"/>
          <p:cNvPicPr>
            <a:picLocks noChangeAspect="1"/>
          </p:cNvPicPr>
          <p:nvPr/>
        </p:nvPicPr>
        <p:blipFill>
          <a:blip r:embed="rId3"/>
          <a:stretch>
            <a:fillRect/>
          </a:stretch>
        </p:blipFill>
        <p:spPr>
          <a:xfrm>
            <a:off x="5192993" y="2424112"/>
            <a:ext cx="6009524" cy="4609524"/>
          </a:xfrm>
          <a:prstGeom prst="rect">
            <a:avLst/>
          </a:prstGeom>
        </p:spPr>
      </p:pic>
    </p:spTree>
    <p:extLst>
      <p:ext uri="{BB962C8B-B14F-4D97-AF65-F5344CB8AC3E}">
        <p14:creationId xmlns:p14="http://schemas.microsoft.com/office/powerpoint/2010/main" val="212683993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0" kern="1800" dirty="0">
                <a:latin typeface="Times New Roman"/>
              </a:rPr>
              <a:t>10.3 Spring Data REST</a:t>
            </a:r>
          </a:p>
        </p:txBody>
      </p:sp>
      <p:sp>
        <p:nvSpPr>
          <p:cNvPr id="3" name="文本框 2"/>
          <p:cNvSpPr txBox="1"/>
          <p:nvPr/>
        </p:nvSpPr>
        <p:spPr>
          <a:xfrm>
            <a:off x="250371" y="1223784"/>
            <a:ext cx="6695118" cy="2400657"/>
          </a:xfrm>
          <a:prstGeom prst="rect">
            <a:avLst/>
          </a:prstGeom>
          <a:noFill/>
        </p:spPr>
        <p:txBody>
          <a:bodyPr wrap="square" rtlCol="0">
            <a:spAutoFit/>
          </a:bodyPr>
          <a:lstStyle/>
          <a:p>
            <a:pPr marL="109855">
              <a:lnSpc>
                <a:spcPct val="150000"/>
              </a:lnSpc>
              <a:spcBef>
                <a:spcPts val="400"/>
              </a:spcBef>
              <a:buClr>
                <a:schemeClr val="accent1"/>
              </a:buClr>
              <a:buSzPct val="68000"/>
            </a:pPr>
            <a:r>
              <a:rPr lang="en-US" altLang="zh-CN" sz="2000" dirty="0"/>
              <a:t>10.3.1 Spring Data REST</a:t>
            </a:r>
            <a:r>
              <a:rPr lang="zh-CN" altLang="en-US" sz="2000" dirty="0"/>
              <a:t>实践</a:t>
            </a:r>
          </a:p>
          <a:p>
            <a:pPr lvl="0">
              <a:lnSpc>
                <a:spcPct val="150000"/>
              </a:lnSpc>
            </a:pPr>
            <a:endParaRPr lang="en-US" altLang="zh-CN" sz="2000" dirty="0">
              <a:latin typeface="+mn-ea"/>
              <a:ea typeface="+mn-ea"/>
              <a:cs typeface="Courier New" panose="02070309020205020404" pitchFamily="49" charset="0"/>
            </a:endParaRPr>
          </a:p>
          <a:p>
            <a:pPr lvl="0">
              <a:lnSpc>
                <a:spcPct val="150000"/>
              </a:lnSpc>
            </a:pPr>
            <a:r>
              <a:rPr lang="zh-CN" altLang="en-US" sz="2000" dirty="0">
                <a:latin typeface="+mn-ea"/>
                <a:ea typeface="+mn-ea"/>
                <a:cs typeface="Courier New" panose="02070309020205020404" pitchFamily="49" charset="0"/>
              </a:rPr>
              <a:t>　　</a:t>
            </a:r>
            <a:endParaRPr lang="en-US" altLang="zh-CN" sz="2000" dirty="0">
              <a:latin typeface="+mn-ea"/>
              <a:ea typeface="+mn-ea"/>
              <a:cs typeface="Courier New" panose="02070309020205020404" pitchFamily="49" charset="0"/>
            </a:endParaRPr>
          </a:p>
          <a:p>
            <a:pPr lvl="0">
              <a:lnSpc>
                <a:spcPct val="150000"/>
              </a:lnSpc>
            </a:pPr>
            <a:endParaRPr lang="zh-CN" altLang="en-US" sz="2000" dirty="0">
              <a:latin typeface="+mn-ea"/>
              <a:ea typeface="+mn-ea"/>
              <a:cs typeface="Courier New" panose="02070309020205020404" pitchFamily="49" charset="0"/>
            </a:endParaRPr>
          </a:p>
          <a:p>
            <a:pPr lvl="0">
              <a:lnSpc>
                <a:spcPct val="150000"/>
              </a:lnSpc>
            </a:pPr>
            <a:r>
              <a:rPr lang="zh-CN" altLang="zh-CN" sz="2000" dirty="0">
                <a:latin typeface="+mn-ea"/>
                <a:ea typeface="+mn-ea"/>
                <a:cs typeface="Courier New" panose="02070309020205020404" pitchFamily="49" charset="0"/>
              </a:rPr>
              <a:t>　　</a:t>
            </a:r>
            <a:endParaRPr lang="en-US" altLang="zh-CN" sz="2000" dirty="0">
              <a:latin typeface="+mn-ea"/>
              <a:ea typeface="+mn-ea"/>
              <a:sym typeface="+mn-ea"/>
            </a:endParaRPr>
          </a:p>
        </p:txBody>
      </p:sp>
      <p:sp>
        <p:nvSpPr>
          <p:cNvPr id="5" name="文本框 4"/>
          <p:cNvSpPr txBox="1"/>
          <p:nvPr/>
        </p:nvSpPr>
        <p:spPr>
          <a:xfrm>
            <a:off x="926057" y="1962447"/>
            <a:ext cx="9964856" cy="1015663"/>
          </a:xfrm>
          <a:prstGeom prst="rect">
            <a:avLst/>
          </a:prstGeom>
          <a:noFill/>
        </p:spPr>
        <p:txBody>
          <a:bodyPr wrap="square" rtlCol="0">
            <a:spAutoFit/>
          </a:bodyPr>
          <a:lstStyle/>
          <a:p>
            <a:pPr>
              <a:lnSpc>
                <a:spcPct val="150000"/>
              </a:lnSpc>
            </a:pPr>
            <a:r>
              <a:rPr lang="en-US" altLang="zh-CN" sz="2000" dirty="0">
                <a:solidFill>
                  <a:srgbClr val="000000"/>
                </a:solidFill>
                <a:latin typeface="+mn-ea"/>
                <a:ea typeface="+mn-ea"/>
              </a:rPr>
              <a:t>Step2</a:t>
            </a:r>
            <a:r>
              <a:rPr lang="zh-CN" altLang="en-US" sz="2000" dirty="0">
                <a:solidFill>
                  <a:srgbClr val="000000"/>
                </a:solidFill>
                <a:latin typeface="+mn-ea"/>
                <a:ea typeface="+mn-ea"/>
              </a:rPr>
              <a:t>：</a:t>
            </a:r>
            <a:r>
              <a:rPr lang="en-US" altLang="zh-CN" sz="2000" dirty="0"/>
              <a:t> </a:t>
            </a:r>
            <a:r>
              <a:rPr lang="zh-CN" altLang="en-US" sz="2000" dirty="0"/>
              <a:t>默认情况下已可以通过以下</a:t>
            </a:r>
            <a:r>
              <a:rPr lang="en-US" altLang="zh-CN" sz="2000" dirty="0"/>
              <a:t>URL</a:t>
            </a:r>
            <a:r>
              <a:rPr lang="zh-CN" altLang="en-US" sz="2000" dirty="0"/>
              <a:t>访问</a:t>
            </a:r>
            <a:r>
              <a:rPr lang="en-US" altLang="zh-CN" sz="2000" dirty="0"/>
              <a:t>REST</a:t>
            </a:r>
            <a:r>
              <a:rPr lang="zh-CN" altLang="en-US" sz="2000" dirty="0"/>
              <a:t>资源</a:t>
            </a:r>
            <a:endParaRPr lang="en-US" altLang="zh-CN" sz="2000" dirty="0">
              <a:solidFill>
                <a:srgbClr val="000000"/>
              </a:solidFill>
              <a:latin typeface="+mn-ea"/>
              <a:ea typeface="+mn-ea"/>
            </a:endParaRPr>
          </a:p>
          <a:p>
            <a:pPr>
              <a:lnSpc>
                <a:spcPct val="150000"/>
              </a:lnSpc>
            </a:pPr>
            <a:r>
              <a:rPr lang="en-US" altLang="zh-CN" sz="2000" dirty="0">
                <a:hlinkClick r:id="rId2"/>
              </a:rPr>
              <a:t>http://127.0.0.1:8080/customers/1</a:t>
            </a:r>
            <a:endParaRPr lang="en-US" altLang="zh-CN" sz="2000" dirty="0"/>
          </a:p>
        </p:txBody>
      </p:sp>
      <p:sp>
        <p:nvSpPr>
          <p:cNvPr id="7"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8"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6" name="Rectangle 1"/>
          <p:cNvSpPr>
            <a:spLocks noChangeArrowheads="1"/>
          </p:cNvSpPr>
          <p:nvPr/>
        </p:nvSpPr>
        <p:spPr bwMode="auto">
          <a:xfrm>
            <a:off x="0" y="90100"/>
            <a:ext cx="26642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200" b="0" i="0" u="none" strike="noStrike" cap="none" normalizeH="0" baseline="0" dirty="0">
                <a:ln>
                  <a:noFill/>
                </a:ln>
                <a:solidFill>
                  <a:srgbClr val="000000"/>
                </a:solidFill>
                <a:effectLst/>
                <a:ea typeface="Karla"/>
              </a:rPr>
              <a:t> </a:t>
            </a:r>
            <a:r>
              <a:rPr kumimoji="0" lang="zh-CN" altLang="zh-CN" sz="1100" b="0" i="0" u="none" strike="noStrike" cap="none" normalizeH="0" baseline="0" dirty="0">
                <a:ln>
                  <a:noFill/>
                </a:ln>
                <a:solidFill>
                  <a:schemeClr val="tx1"/>
                </a:solidFill>
                <a:effectLst/>
                <a:latin typeface="Arial" panose="020B0604020202020204" pitchFamily="34" charset="0"/>
              </a:rPr>
              <a:t> </a:t>
            </a: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pic>
        <p:nvPicPr>
          <p:cNvPr id="4" name="图片 3"/>
          <p:cNvPicPr>
            <a:picLocks noChangeAspect="1"/>
          </p:cNvPicPr>
          <p:nvPr/>
        </p:nvPicPr>
        <p:blipFill>
          <a:blip r:embed="rId3"/>
          <a:stretch>
            <a:fillRect/>
          </a:stretch>
        </p:blipFill>
        <p:spPr>
          <a:xfrm>
            <a:off x="4734013" y="2978109"/>
            <a:ext cx="5269080" cy="2767597"/>
          </a:xfrm>
          <a:prstGeom prst="rect">
            <a:avLst/>
          </a:prstGeom>
        </p:spPr>
      </p:pic>
    </p:spTree>
    <p:extLst>
      <p:ext uri="{BB962C8B-B14F-4D97-AF65-F5344CB8AC3E}">
        <p14:creationId xmlns:p14="http://schemas.microsoft.com/office/powerpoint/2010/main" val="1294507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0" kern="1800" dirty="0">
                <a:latin typeface="Times New Roman"/>
              </a:rPr>
              <a:t>10.3 Spring Data REST</a:t>
            </a:r>
          </a:p>
        </p:txBody>
      </p:sp>
      <p:sp>
        <p:nvSpPr>
          <p:cNvPr id="3" name="文本框 2"/>
          <p:cNvSpPr txBox="1"/>
          <p:nvPr/>
        </p:nvSpPr>
        <p:spPr>
          <a:xfrm>
            <a:off x="250371" y="1223784"/>
            <a:ext cx="6695118" cy="2400657"/>
          </a:xfrm>
          <a:prstGeom prst="rect">
            <a:avLst/>
          </a:prstGeom>
          <a:noFill/>
        </p:spPr>
        <p:txBody>
          <a:bodyPr wrap="square" rtlCol="0">
            <a:spAutoFit/>
          </a:bodyPr>
          <a:lstStyle/>
          <a:p>
            <a:pPr marL="109855">
              <a:lnSpc>
                <a:spcPct val="150000"/>
              </a:lnSpc>
              <a:spcBef>
                <a:spcPts val="400"/>
              </a:spcBef>
              <a:buClr>
                <a:schemeClr val="accent1"/>
              </a:buClr>
              <a:buSzPct val="68000"/>
            </a:pPr>
            <a:r>
              <a:rPr lang="en-US" altLang="zh-CN" sz="2000" dirty="0"/>
              <a:t>10.3.1 Spring Data REST</a:t>
            </a:r>
            <a:r>
              <a:rPr lang="zh-CN" altLang="en-US" sz="2000" dirty="0"/>
              <a:t>实践</a:t>
            </a:r>
          </a:p>
          <a:p>
            <a:pPr lvl="0">
              <a:lnSpc>
                <a:spcPct val="150000"/>
              </a:lnSpc>
            </a:pPr>
            <a:endParaRPr lang="en-US" altLang="zh-CN" sz="2000" dirty="0">
              <a:latin typeface="+mn-ea"/>
              <a:ea typeface="+mn-ea"/>
              <a:cs typeface="Courier New" panose="02070309020205020404" pitchFamily="49" charset="0"/>
            </a:endParaRPr>
          </a:p>
          <a:p>
            <a:pPr lvl="0">
              <a:lnSpc>
                <a:spcPct val="150000"/>
              </a:lnSpc>
            </a:pPr>
            <a:r>
              <a:rPr lang="zh-CN" altLang="en-US" sz="2000" dirty="0">
                <a:latin typeface="+mn-ea"/>
                <a:ea typeface="+mn-ea"/>
                <a:cs typeface="Courier New" panose="02070309020205020404" pitchFamily="49" charset="0"/>
              </a:rPr>
              <a:t>　　</a:t>
            </a:r>
            <a:endParaRPr lang="en-US" altLang="zh-CN" sz="2000" dirty="0">
              <a:latin typeface="+mn-ea"/>
              <a:ea typeface="+mn-ea"/>
              <a:cs typeface="Courier New" panose="02070309020205020404" pitchFamily="49" charset="0"/>
            </a:endParaRPr>
          </a:p>
          <a:p>
            <a:pPr lvl="0">
              <a:lnSpc>
                <a:spcPct val="150000"/>
              </a:lnSpc>
            </a:pPr>
            <a:endParaRPr lang="zh-CN" altLang="en-US" sz="2000" dirty="0">
              <a:latin typeface="+mn-ea"/>
              <a:ea typeface="+mn-ea"/>
              <a:cs typeface="Courier New" panose="02070309020205020404" pitchFamily="49" charset="0"/>
            </a:endParaRPr>
          </a:p>
          <a:p>
            <a:pPr lvl="0">
              <a:lnSpc>
                <a:spcPct val="150000"/>
              </a:lnSpc>
            </a:pPr>
            <a:r>
              <a:rPr lang="zh-CN" altLang="zh-CN" sz="2000" dirty="0">
                <a:latin typeface="+mn-ea"/>
                <a:ea typeface="+mn-ea"/>
                <a:cs typeface="Courier New" panose="02070309020205020404" pitchFamily="49" charset="0"/>
              </a:rPr>
              <a:t>　　</a:t>
            </a:r>
            <a:endParaRPr lang="en-US" altLang="zh-CN" sz="2000" dirty="0">
              <a:latin typeface="+mn-ea"/>
              <a:ea typeface="+mn-ea"/>
              <a:sym typeface="+mn-ea"/>
            </a:endParaRPr>
          </a:p>
        </p:txBody>
      </p:sp>
      <p:sp>
        <p:nvSpPr>
          <p:cNvPr id="5" name="文本框 4"/>
          <p:cNvSpPr txBox="1"/>
          <p:nvPr/>
        </p:nvSpPr>
        <p:spPr>
          <a:xfrm>
            <a:off x="926057" y="1962447"/>
            <a:ext cx="9964856" cy="500650"/>
          </a:xfrm>
          <a:prstGeom prst="rect">
            <a:avLst/>
          </a:prstGeom>
          <a:noFill/>
        </p:spPr>
        <p:txBody>
          <a:bodyPr wrap="square" rtlCol="0">
            <a:spAutoFit/>
          </a:bodyPr>
          <a:lstStyle/>
          <a:p>
            <a:pPr>
              <a:lnSpc>
                <a:spcPct val="150000"/>
              </a:lnSpc>
            </a:pPr>
            <a:r>
              <a:rPr lang="en-US" altLang="zh-CN" sz="2000" dirty="0">
                <a:solidFill>
                  <a:srgbClr val="000000"/>
                </a:solidFill>
                <a:latin typeface="+mn-ea"/>
                <a:ea typeface="+mn-ea"/>
              </a:rPr>
              <a:t>Step3</a:t>
            </a:r>
            <a:r>
              <a:rPr lang="zh-CN" altLang="en-US" sz="2000" dirty="0">
                <a:solidFill>
                  <a:srgbClr val="000000"/>
                </a:solidFill>
                <a:latin typeface="+mn-ea"/>
                <a:ea typeface="+mn-ea"/>
              </a:rPr>
              <a:t>：</a:t>
            </a:r>
            <a:r>
              <a:rPr lang="en-US" altLang="zh-CN" sz="2000" dirty="0"/>
              <a:t> </a:t>
            </a:r>
            <a:r>
              <a:rPr lang="zh-CN" altLang="en-US" sz="2000" dirty="0"/>
              <a:t>使用</a:t>
            </a:r>
            <a:r>
              <a:rPr lang="en-US" altLang="zh-CN" sz="2000" dirty="0"/>
              <a:t>POSTMAN</a:t>
            </a:r>
            <a:r>
              <a:rPr lang="zh-CN" altLang="en-US" sz="2000" dirty="0"/>
              <a:t>等</a:t>
            </a:r>
            <a:r>
              <a:rPr lang="en-US" altLang="zh-CN" sz="2000" dirty="0"/>
              <a:t>REST</a:t>
            </a:r>
            <a:r>
              <a:rPr lang="zh-CN" altLang="en-US" sz="2000" dirty="0"/>
              <a:t>插件或客户端对</a:t>
            </a:r>
            <a:r>
              <a:rPr lang="en-US" altLang="zh-CN" sz="2000" dirty="0"/>
              <a:t>REST</a:t>
            </a:r>
            <a:r>
              <a:rPr lang="zh-CN" altLang="en-US" sz="2000" dirty="0"/>
              <a:t>接口进行测试</a:t>
            </a:r>
            <a:endParaRPr lang="en-US" altLang="zh-CN" sz="2000" dirty="0"/>
          </a:p>
        </p:txBody>
      </p:sp>
      <p:sp>
        <p:nvSpPr>
          <p:cNvPr id="7"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8"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6" name="Rectangle 1"/>
          <p:cNvSpPr>
            <a:spLocks noChangeArrowheads="1"/>
          </p:cNvSpPr>
          <p:nvPr/>
        </p:nvSpPr>
        <p:spPr bwMode="auto">
          <a:xfrm>
            <a:off x="0" y="90100"/>
            <a:ext cx="26642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200" b="0" i="0" u="none" strike="noStrike" cap="none" normalizeH="0" baseline="0" dirty="0">
                <a:ln>
                  <a:noFill/>
                </a:ln>
                <a:solidFill>
                  <a:srgbClr val="000000"/>
                </a:solidFill>
                <a:effectLst/>
                <a:ea typeface="Karla"/>
              </a:rPr>
              <a:t> </a:t>
            </a:r>
            <a:r>
              <a:rPr kumimoji="0" lang="zh-CN" altLang="zh-CN" sz="1100" b="0" i="0" u="none" strike="noStrike" cap="none" normalizeH="0" baseline="0" dirty="0">
                <a:ln>
                  <a:noFill/>
                </a:ln>
                <a:solidFill>
                  <a:schemeClr val="tx1"/>
                </a:solidFill>
                <a:effectLst/>
                <a:latin typeface="Arial" panose="020B0604020202020204" pitchFamily="34" charset="0"/>
              </a:rPr>
              <a:t> </a:t>
            </a: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pic>
        <p:nvPicPr>
          <p:cNvPr id="9" name="图片 8"/>
          <p:cNvPicPr>
            <a:picLocks noChangeAspect="1"/>
          </p:cNvPicPr>
          <p:nvPr/>
        </p:nvPicPr>
        <p:blipFill>
          <a:blip r:embed="rId2"/>
          <a:stretch>
            <a:fillRect/>
          </a:stretch>
        </p:blipFill>
        <p:spPr>
          <a:xfrm>
            <a:off x="463028" y="2997589"/>
            <a:ext cx="10890913" cy="2731029"/>
          </a:xfrm>
          <a:prstGeom prst="rect">
            <a:avLst/>
          </a:prstGeom>
        </p:spPr>
      </p:pic>
    </p:spTree>
    <p:extLst>
      <p:ext uri="{BB962C8B-B14F-4D97-AF65-F5344CB8AC3E}">
        <p14:creationId xmlns:p14="http://schemas.microsoft.com/office/powerpoint/2010/main" val="330069247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0" kern="1800" dirty="0">
                <a:latin typeface="Times New Roman"/>
              </a:rPr>
              <a:t>10.3 Spring Data REST</a:t>
            </a:r>
          </a:p>
        </p:txBody>
      </p:sp>
      <p:sp>
        <p:nvSpPr>
          <p:cNvPr id="3" name="文本框 2"/>
          <p:cNvSpPr txBox="1"/>
          <p:nvPr/>
        </p:nvSpPr>
        <p:spPr>
          <a:xfrm>
            <a:off x="250371" y="1223784"/>
            <a:ext cx="6695118" cy="2400657"/>
          </a:xfrm>
          <a:prstGeom prst="rect">
            <a:avLst/>
          </a:prstGeom>
          <a:noFill/>
        </p:spPr>
        <p:txBody>
          <a:bodyPr wrap="square" rtlCol="0">
            <a:spAutoFit/>
          </a:bodyPr>
          <a:lstStyle/>
          <a:p>
            <a:pPr marL="109855">
              <a:lnSpc>
                <a:spcPct val="150000"/>
              </a:lnSpc>
              <a:spcBef>
                <a:spcPts val="400"/>
              </a:spcBef>
              <a:buClr>
                <a:schemeClr val="accent1"/>
              </a:buClr>
              <a:buSzPct val="68000"/>
            </a:pPr>
            <a:r>
              <a:rPr lang="en-US" altLang="zh-CN" sz="2000" dirty="0"/>
              <a:t>10.3.1 Spring Data REST</a:t>
            </a:r>
            <a:r>
              <a:rPr lang="zh-CN" altLang="en-US" sz="2000" dirty="0"/>
              <a:t>实践</a:t>
            </a:r>
          </a:p>
          <a:p>
            <a:pPr lvl="0">
              <a:lnSpc>
                <a:spcPct val="150000"/>
              </a:lnSpc>
            </a:pPr>
            <a:endParaRPr lang="en-US" altLang="zh-CN" sz="2000" dirty="0">
              <a:latin typeface="+mn-ea"/>
              <a:ea typeface="+mn-ea"/>
              <a:cs typeface="Courier New" panose="02070309020205020404" pitchFamily="49" charset="0"/>
            </a:endParaRPr>
          </a:p>
          <a:p>
            <a:pPr lvl="0">
              <a:lnSpc>
                <a:spcPct val="150000"/>
              </a:lnSpc>
            </a:pPr>
            <a:r>
              <a:rPr lang="zh-CN" altLang="en-US" sz="2000" dirty="0">
                <a:latin typeface="+mn-ea"/>
                <a:ea typeface="+mn-ea"/>
                <a:cs typeface="Courier New" panose="02070309020205020404" pitchFamily="49" charset="0"/>
              </a:rPr>
              <a:t>　　</a:t>
            </a:r>
            <a:endParaRPr lang="en-US" altLang="zh-CN" sz="2000" dirty="0">
              <a:latin typeface="+mn-ea"/>
              <a:ea typeface="+mn-ea"/>
              <a:cs typeface="Courier New" panose="02070309020205020404" pitchFamily="49" charset="0"/>
            </a:endParaRPr>
          </a:p>
          <a:p>
            <a:pPr lvl="0">
              <a:lnSpc>
                <a:spcPct val="150000"/>
              </a:lnSpc>
            </a:pPr>
            <a:endParaRPr lang="zh-CN" altLang="en-US" sz="2000" dirty="0">
              <a:latin typeface="+mn-ea"/>
              <a:ea typeface="+mn-ea"/>
              <a:cs typeface="Courier New" panose="02070309020205020404" pitchFamily="49" charset="0"/>
            </a:endParaRPr>
          </a:p>
          <a:p>
            <a:pPr lvl="0">
              <a:lnSpc>
                <a:spcPct val="150000"/>
              </a:lnSpc>
            </a:pPr>
            <a:r>
              <a:rPr lang="zh-CN" altLang="zh-CN" sz="2000" dirty="0">
                <a:latin typeface="+mn-ea"/>
                <a:ea typeface="+mn-ea"/>
                <a:cs typeface="Courier New" panose="02070309020205020404" pitchFamily="49" charset="0"/>
              </a:rPr>
              <a:t>　　</a:t>
            </a:r>
            <a:endParaRPr lang="en-US" altLang="zh-CN" sz="2000" dirty="0">
              <a:latin typeface="+mn-ea"/>
              <a:ea typeface="+mn-ea"/>
              <a:sym typeface="+mn-ea"/>
            </a:endParaRPr>
          </a:p>
        </p:txBody>
      </p:sp>
      <p:sp>
        <p:nvSpPr>
          <p:cNvPr id="5" name="文本框 4"/>
          <p:cNvSpPr txBox="1"/>
          <p:nvPr/>
        </p:nvSpPr>
        <p:spPr>
          <a:xfrm>
            <a:off x="926057" y="1962447"/>
            <a:ext cx="9964856" cy="500650"/>
          </a:xfrm>
          <a:prstGeom prst="rect">
            <a:avLst/>
          </a:prstGeom>
          <a:noFill/>
        </p:spPr>
        <p:txBody>
          <a:bodyPr wrap="square" rtlCol="0">
            <a:spAutoFit/>
          </a:bodyPr>
          <a:lstStyle/>
          <a:p>
            <a:pPr>
              <a:lnSpc>
                <a:spcPct val="150000"/>
              </a:lnSpc>
            </a:pPr>
            <a:r>
              <a:rPr lang="en-US" altLang="zh-CN" sz="2000" dirty="0">
                <a:solidFill>
                  <a:srgbClr val="000000"/>
                </a:solidFill>
                <a:latin typeface="+mn-ea"/>
                <a:ea typeface="+mn-ea"/>
              </a:rPr>
              <a:t>Step3</a:t>
            </a:r>
            <a:r>
              <a:rPr lang="zh-CN" altLang="en-US" sz="2000" dirty="0">
                <a:solidFill>
                  <a:srgbClr val="000000"/>
                </a:solidFill>
                <a:latin typeface="+mn-ea"/>
                <a:ea typeface="+mn-ea"/>
              </a:rPr>
              <a:t>：</a:t>
            </a:r>
            <a:r>
              <a:rPr lang="en-US" altLang="zh-CN" sz="2000" dirty="0"/>
              <a:t> </a:t>
            </a:r>
            <a:r>
              <a:rPr lang="zh-CN" altLang="en-US" sz="2000" dirty="0"/>
              <a:t>使用</a:t>
            </a:r>
            <a:r>
              <a:rPr lang="en-US" altLang="zh-CN" sz="2000" dirty="0"/>
              <a:t>POSTMAN</a:t>
            </a:r>
            <a:r>
              <a:rPr lang="zh-CN" altLang="en-US" sz="2000" dirty="0"/>
              <a:t>等</a:t>
            </a:r>
            <a:r>
              <a:rPr lang="en-US" altLang="zh-CN" sz="2000" dirty="0"/>
              <a:t>REST</a:t>
            </a:r>
            <a:r>
              <a:rPr lang="zh-CN" altLang="en-US" sz="2000" dirty="0"/>
              <a:t>插件或客户端对</a:t>
            </a:r>
            <a:r>
              <a:rPr lang="en-US" altLang="zh-CN" sz="2000" dirty="0"/>
              <a:t>REST</a:t>
            </a:r>
            <a:r>
              <a:rPr lang="zh-CN" altLang="en-US" sz="2000" dirty="0"/>
              <a:t>接口进行测试</a:t>
            </a:r>
            <a:endParaRPr lang="en-US" altLang="zh-CN" sz="2000" dirty="0"/>
          </a:p>
        </p:txBody>
      </p:sp>
      <p:sp>
        <p:nvSpPr>
          <p:cNvPr id="7"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8"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6" name="Rectangle 1"/>
          <p:cNvSpPr>
            <a:spLocks noChangeArrowheads="1"/>
          </p:cNvSpPr>
          <p:nvPr/>
        </p:nvSpPr>
        <p:spPr bwMode="auto">
          <a:xfrm>
            <a:off x="0" y="90100"/>
            <a:ext cx="26642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200" b="0" i="0" u="none" strike="noStrike" cap="none" normalizeH="0" baseline="0" dirty="0">
                <a:ln>
                  <a:noFill/>
                </a:ln>
                <a:solidFill>
                  <a:srgbClr val="000000"/>
                </a:solidFill>
                <a:effectLst/>
                <a:ea typeface="Karla"/>
              </a:rPr>
              <a:t> </a:t>
            </a:r>
            <a:r>
              <a:rPr kumimoji="0" lang="zh-CN" altLang="zh-CN" sz="1100" b="0" i="0" u="none" strike="noStrike" cap="none" normalizeH="0" baseline="0" dirty="0">
                <a:ln>
                  <a:noFill/>
                </a:ln>
                <a:solidFill>
                  <a:schemeClr val="tx1"/>
                </a:solidFill>
                <a:effectLst/>
                <a:latin typeface="Arial" panose="020B0604020202020204" pitchFamily="34" charset="0"/>
              </a:rPr>
              <a:t> </a:t>
            </a: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pic>
        <p:nvPicPr>
          <p:cNvPr id="4" name="图片 3"/>
          <p:cNvPicPr>
            <a:picLocks noChangeAspect="1"/>
          </p:cNvPicPr>
          <p:nvPr/>
        </p:nvPicPr>
        <p:blipFill>
          <a:blip r:embed="rId2"/>
          <a:stretch>
            <a:fillRect/>
          </a:stretch>
        </p:blipFill>
        <p:spPr>
          <a:xfrm>
            <a:off x="1270390" y="3309869"/>
            <a:ext cx="9276190" cy="2733333"/>
          </a:xfrm>
          <a:prstGeom prst="rect">
            <a:avLst/>
          </a:prstGeom>
        </p:spPr>
      </p:pic>
      <p:sp>
        <p:nvSpPr>
          <p:cNvPr id="10" name="文本框 9"/>
          <p:cNvSpPr txBox="1"/>
          <p:nvPr/>
        </p:nvSpPr>
        <p:spPr>
          <a:xfrm>
            <a:off x="1270390" y="2832428"/>
            <a:ext cx="2198038" cy="369332"/>
          </a:xfrm>
          <a:prstGeom prst="rect">
            <a:avLst/>
          </a:prstGeom>
          <a:noFill/>
        </p:spPr>
        <p:txBody>
          <a:bodyPr wrap="none" rtlCol="0">
            <a:spAutoFit/>
          </a:bodyPr>
          <a:lstStyle/>
          <a:p>
            <a:r>
              <a:rPr lang="zh-CN" altLang="en-US" dirty="0"/>
              <a:t>发送</a:t>
            </a:r>
            <a:r>
              <a:rPr lang="en-US" altLang="zh-CN" dirty="0"/>
              <a:t>POST</a:t>
            </a:r>
            <a:r>
              <a:rPr lang="zh-CN" altLang="en-US" dirty="0"/>
              <a:t>请求创建</a:t>
            </a:r>
          </a:p>
        </p:txBody>
      </p:sp>
    </p:spTree>
    <p:extLst>
      <p:ext uri="{BB962C8B-B14F-4D97-AF65-F5344CB8AC3E}">
        <p14:creationId xmlns:p14="http://schemas.microsoft.com/office/powerpoint/2010/main" val="332034069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0" kern="1800" dirty="0">
                <a:latin typeface="Times New Roman"/>
              </a:rPr>
              <a:t>10.3 Spring Data REST</a:t>
            </a:r>
          </a:p>
        </p:txBody>
      </p:sp>
      <p:sp>
        <p:nvSpPr>
          <p:cNvPr id="3" name="文本框 2"/>
          <p:cNvSpPr txBox="1"/>
          <p:nvPr/>
        </p:nvSpPr>
        <p:spPr>
          <a:xfrm>
            <a:off x="250371" y="1223784"/>
            <a:ext cx="6695118" cy="2400657"/>
          </a:xfrm>
          <a:prstGeom prst="rect">
            <a:avLst/>
          </a:prstGeom>
          <a:noFill/>
        </p:spPr>
        <p:txBody>
          <a:bodyPr wrap="square" rtlCol="0">
            <a:spAutoFit/>
          </a:bodyPr>
          <a:lstStyle/>
          <a:p>
            <a:pPr marL="109855">
              <a:lnSpc>
                <a:spcPct val="150000"/>
              </a:lnSpc>
              <a:spcBef>
                <a:spcPts val="400"/>
              </a:spcBef>
              <a:buClr>
                <a:schemeClr val="accent1"/>
              </a:buClr>
              <a:buSzPct val="68000"/>
            </a:pPr>
            <a:r>
              <a:rPr lang="en-US" altLang="zh-CN" sz="2000" dirty="0"/>
              <a:t>10.3.1 Spring Data REST</a:t>
            </a:r>
            <a:r>
              <a:rPr lang="zh-CN" altLang="en-US" sz="2000" dirty="0"/>
              <a:t>实践</a:t>
            </a:r>
          </a:p>
          <a:p>
            <a:pPr lvl="0">
              <a:lnSpc>
                <a:spcPct val="150000"/>
              </a:lnSpc>
            </a:pPr>
            <a:endParaRPr lang="en-US" altLang="zh-CN" sz="2000" dirty="0">
              <a:latin typeface="+mn-ea"/>
              <a:ea typeface="+mn-ea"/>
              <a:cs typeface="Courier New" panose="02070309020205020404" pitchFamily="49" charset="0"/>
            </a:endParaRPr>
          </a:p>
          <a:p>
            <a:pPr lvl="0">
              <a:lnSpc>
                <a:spcPct val="150000"/>
              </a:lnSpc>
            </a:pPr>
            <a:r>
              <a:rPr lang="zh-CN" altLang="en-US" sz="2000" dirty="0">
                <a:latin typeface="+mn-ea"/>
                <a:ea typeface="+mn-ea"/>
                <a:cs typeface="Courier New" panose="02070309020205020404" pitchFamily="49" charset="0"/>
              </a:rPr>
              <a:t>　　</a:t>
            </a:r>
            <a:endParaRPr lang="en-US" altLang="zh-CN" sz="2000" dirty="0">
              <a:latin typeface="+mn-ea"/>
              <a:ea typeface="+mn-ea"/>
              <a:cs typeface="Courier New" panose="02070309020205020404" pitchFamily="49" charset="0"/>
            </a:endParaRPr>
          </a:p>
          <a:p>
            <a:pPr lvl="0">
              <a:lnSpc>
                <a:spcPct val="150000"/>
              </a:lnSpc>
            </a:pPr>
            <a:endParaRPr lang="zh-CN" altLang="en-US" sz="2000" dirty="0">
              <a:latin typeface="+mn-ea"/>
              <a:ea typeface="+mn-ea"/>
              <a:cs typeface="Courier New" panose="02070309020205020404" pitchFamily="49" charset="0"/>
            </a:endParaRPr>
          </a:p>
          <a:p>
            <a:pPr lvl="0">
              <a:lnSpc>
                <a:spcPct val="150000"/>
              </a:lnSpc>
            </a:pPr>
            <a:r>
              <a:rPr lang="zh-CN" altLang="zh-CN" sz="2000" dirty="0">
                <a:latin typeface="+mn-ea"/>
                <a:ea typeface="+mn-ea"/>
                <a:cs typeface="Courier New" panose="02070309020205020404" pitchFamily="49" charset="0"/>
              </a:rPr>
              <a:t>　　</a:t>
            </a:r>
            <a:endParaRPr lang="en-US" altLang="zh-CN" sz="2000" dirty="0">
              <a:latin typeface="+mn-ea"/>
              <a:ea typeface="+mn-ea"/>
              <a:sym typeface="+mn-ea"/>
            </a:endParaRPr>
          </a:p>
        </p:txBody>
      </p:sp>
      <p:sp>
        <p:nvSpPr>
          <p:cNvPr id="5" name="文本框 4"/>
          <p:cNvSpPr txBox="1"/>
          <p:nvPr/>
        </p:nvSpPr>
        <p:spPr>
          <a:xfrm>
            <a:off x="926057" y="1962447"/>
            <a:ext cx="9964856" cy="500650"/>
          </a:xfrm>
          <a:prstGeom prst="rect">
            <a:avLst/>
          </a:prstGeom>
          <a:noFill/>
        </p:spPr>
        <p:txBody>
          <a:bodyPr wrap="square" rtlCol="0">
            <a:spAutoFit/>
          </a:bodyPr>
          <a:lstStyle/>
          <a:p>
            <a:pPr>
              <a:lnSpc>
                <a:spcPct val="150000"/>
              </a:lnSpc>
            </a:pPr>
            <a:r>
              <a:rPr lang="en-US" altLang="zh-CN" sz="2000" dirty="0">
                <a:solidFill>
                  <a:srgbClr val="000000"/>
                </a:solidFill>
                <a:latin typeface="+mn-ea"/>
                <a:ea typeface="+mn-ea"/>
              </a:rPr>
              <a:t>Step3</a:t>
            </a:r>
            <a:r>
              <a:rPr lang="zh-CN" altLang="en-US" sz="2000" dirty="0">
                <a:solidFill>
                  <a:srgbClr val="000000"/>
                </a:solidFill>
                <a:latin typeface="+mn-ea"/>
                <a:ea typeface="+mn-ea"/>
              </a:rPr>
              <a:t>：</a:t>
            </a:r>
            <a:r>
              <a:rPr lang="en-US" altLang="zh-CN" sz="2000" dirty="0"/>
              <a:t> </a:t>
            </a:r>
            <a:r>
              <a:rPr lang="zh-CN" altLang="en-US" sz="2000" dirty="0"/>
              <a:t>使用</a:t>
            </a:r>
            <a:r>
              <a:rPr lang="en-US" altLang="zh-CN" sz="2000" dirty="0"/>
              <a:t>POSTMAN</a:t>
            </a:r>
            <a:r>
              <a:rPr lang="zh-CN" altLang="en-US" sz="2000" dirty="0"/>
              <a:t>等</a:t>
            </a:r>
            <a:r>
              <a:rPr lang="en-US" altLang="zh-CN" sz="2000" dirty="0"/>
              <a:t>REST</a:t>
            </a:r>
            <a:r>
              <a:rPr lang="zh-CN" altLang="en-US" sz="2000" dirty="0"/>
              <a:t>插件或客户端对</a:t>
            </a:r>
            <a:r>
              <a:rPr lang="en-US" altLang="zh-CN" sz="2000" dirty="0"/>
              <a:t>REST</a:t>
            </a:r>
            <a:r>
              <a:rPr lang="zh-CN" altLang="en-US" sz="2000" dirty="0"/>
              <a:t>接口进行测试</a:t>
            </a:r>
            <a:endParaRPr lang="en-US" altLang="zh-CN" sz="2000" dirty="0"/>
          </a:p>
        </p:txBody>
      </p:sp>
      <p:sp>
        <p:nvSpPr>
          <p:cNvPr id="7"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8"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6" name="Rectangle 1"/>
          <p:cNvSpPr>
            <a:spLocks noChangeArrowheads="1"/>
          </p:cNvSpPr>
          <p:nvPr/>
        </p:nvSpPr>
        <p:spPr bwMode="auto">
          <a:xfrm>
            <a:off x="0" y="90100"/>
            <a:ext cx="26642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200" b="0" i="0" u="none" strike="noStrike" cap="none" normalizeH="0" baseline="0" dirty="0">
                <a:ln>
                  <a:noFill/>
                </a:ln>
                <a:solidFill>
                  <a:srgbClr val="000000"/>
                </a:solidFill>
                <a:effectLst/>
                <a:ea typeface="Karla"/>
              </a:rPr>
              <a:t> </a:t>
            </a:r>
            <a:r>
              <a:rPr kumimoji="0" lang="zh-CN" altLang="zh-CN" sz="1100" b="0" i="0" u="none" strike="noStrike" cap="none" normalizeH="0" baseline="0" dirty="0">
                <a:ln>
                  <a:noFill/>
                </a:ln>
                <a:solidFill>
                  <a:schemeClr val="tx1"/>
                </a:solidFill>
                <a:effectLst/>
                <a:latin typeface="Arial" panose="020B0604020202020204" pitchFamily="34" charset="0"/>
              </a:rPr>
              <a:t> </a:t>
            </a: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10" name="文本框 9"/>
          <p:cNvSpPr txBox="1"/>
          <p:nvPr/>
        </p:nvSpPr>
        <p:spPr>
          <a:xfrm>
            <a:off x="1270390" y="2832428"/>
            <a:ext cx="2198038" cy="369332"/>
          </a:xfrm>
          <a:prstGeom prst="rect">
            <a:avLst/>
          </a:prstGeom>
          <a:noFill/>
        </p:spPr>
        <p:txBody>
          <a:bodyPr wrap="none" rtlCol="0">
            <a:spAutoFit/>
          </a:bodyPr>
          <a:lstStyle/>
          <a:p>
            <a:r>
              <a:rPr lang="zh-CN" altLang="en-US" dirty="0"/>
              <a:t>发送</a:t>
            </a:r>
            <a:r>
              <a:rPr lang="en-US" altLang="zh-CN" dirty="0"/>
              <a:t>POST</a:t>
            </a:r>
            <a:r>
              <a:rPr lang="zh-CN" altLang="en-US" dirty="0"/>
              <a:t>请求创建</a:t>
            </a:r>
          </a:p>
        </p:txBody>
      </p:sp>
      <p:pic>
        <p:nvPicPr>
          <p:cNvPr id="9" name="图片 8"/>
          <p:cNvPicPr>
            <a:picLocks noChangeAspect="1"/>
          </p:cNvPicPr>
          <p:nvPr/>
        </p:nvPicPr>
        <p:blipFill>
          <a:blip r:embed="rId2"/>
          <a:stretch>
            <a:fillRect/>
          </a:stretch>
        </p:blipFill>
        <p:spPr>
          <a:xfrm>
            <a:off x="712837" y="3400110"/>
            <a:ext cx="10657143" cy="2923809"/>
          </a:xfrm>
          <a:prstGeom prst="rect">
            <a:avLst/>
          </a:prstGeom>
        </p:spPr>
      </p:pic>
    </p:spTree>
    <p:extLst>
      <p:ext uri="{BB962C8B-B14F-4D97-AF65-F5344CB8AC3E}">
        <p14:creationId xmlns:p14="http://schemas.microsoft.com/office/powerpoint/2010/main" val="303134470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0" kern="1800" dirty="0">
                <a:latin typeface="Times New Roman"/>
              </a:rPr>
              <a:t>10.3 Spring Data REST</a:t>
            </a:r>
          </a:p>
        </p:txBody>
      </p:sp>
      <p:sp>
        <p:nvSpPr>
          <p:cNvPr id="3" name="文本框 2"/>
          <p:cNvSpPr txBox="1"/>
          <p:nvPr/>
        </p:nvSpPr>
        <p:spPr>
          <a:xfrm>
            <a:off x="250371" y="1223784"/>
            <a:ext cx="6695118" cy="2400657"/>
          </a:xfrm>
          <a:prstGeom prst="rect">
            <a:avLst/>
          </a:prstGeom>
          <a:noFill/>
        </p:spPr>
        <p:txBody>
          <a:bodyPr wrap="square" rtlCol="0">
            <a:spAutoFit/>
          </a:bodyPr>
          <a:lstStyle/>
          <a:p>
            <a:pPr marL="109855">
              <a:lnSpc>
                <a:spcPct val="150000"/>
              </a:lnSpc>
              <a:spcBef>
                <a:spcPts val="400"/>
              </a:spcBef>
              <a:buClr>
                <a:schemeClr val="accent1"/>
              </a:buClr>
              <a:buSzPct val="68000"/>
            </a:pPr>
            <a:r>
              <a:rPr lang="en-US" altLang="zh-CN" sz="2000" dirty="0"/>
              <a:t>10.3.1 Spring Data REST</a:t>
            </a:r>
            <a:r>
              <a:rPr lang="zh-CN" altLang="en-US" sz="2000" dirty="0"/>
              <a:t>实践</a:t>
            </a:r>
          </a:p>
          <a:p>
            <a:pPr lvl="0">
              <a:lnSpc>
                <a:spcPct val="150000"/>
              </a:lnSpc>
            </a:pPr>
            <a:endParaRPr lang="en-US" altLang="zh-CN" sz="2000" dirty="0">
              <a:latin typeface="+mn-ea"/>
              <a:ea typeface="+mn-ea"/>
              <a:cs typeface="Courier New" panose="02070309020205020404" pitchFamily="49" charset="0"/>
            </a:endParaRPr>
          </a:p>
          <a:p>
            <a:pPr lvl="0">
              <a:lnSpc>
                <a:spcPct val="150000"/>
              </a:lnSpc>
            </a:pPr>
            <a:r>
              <a:rPr lang="zh-CN" altLang="en-US" sz="2000" dirty="0">
                <a:latin typeface="+mn-ea"/>
                <a:ea typeface="+mn-ea"/>
                <a:cs typeface="Courier New" panose="02070309020205020404" pitchFamily="49" charset="0"/>
              </a:rPr>
              <a:t>　　</a:t>
            </a:r>
            <a:endParaRPr lang="en-US" altLang="zh-CN" sz="2000" dirty="0">
              <a:latin typeface="+mn-ea"/>
              <a:ea typeface="+mn-ea"/>
              <a:cs typeface="Courier New" panose="02070309020205020404" pitchFamily="49" charset="0"/>
            </a:endParaRPr>
          </a:p>
          <a:p>
            <a:pPr lvl="0">
              <a:lnSpc>
                <a:spcPct val="150000"/>
              </a:lnSpc>
            </a:pPr>
            <a:endParaRPr lang="zh-CN" altLang="en-US" sz="2000" dirty="0">
              <a:latin typeface="+mn-ea"/>
              <a:ea typeface="+mn-ea"/>
              <a:cs typeface="Courier New" panose="02070309020205020404" pitchFamily="49" charset="0"/>
            </a:endParaRPr>
          </a:p>
          <a:p>
            <a:pPr lvl="0">
              <a:lnSpc>
                <a:spcPct val="150000"/>
              </a:lnSpc>
            </a:pPr>
            <a:r>
              <a:rPr lang="zh-CN" altLang="zh-CN" sz="2000" dirty="0">
                <a:latin typeface="+mn-ea"/>
                <a:ea typeface="+mn-ea"/>
                <a:cs typeface="Courier New" panose="02070309020205020404" pitchFamily="49" charset="0"/>
              </a:rPr>
              <a:t>　　</a:t>
            </a:r>
            <a:endParaRPr lang="en-US" altLang="zh-CN" sz="2000" dirty="0">
              <a:latin typeface="+mn-ea"/>
              <a:ea typeface="+mn-ea"/>
              <a:sym typeface="+mn-ea"/>
            </a:endParaRPr>
          </a:p>
        </p:txBody>
      </p:sp>
      <p:sp>
        <p:nvSpPr>
          <p:cNvPr id="5" name="文本框 4"/>
          <p:cNvSpPr txBox="1"/>
          <p:nvPr/>
        </p:nvSpPr>
        <p:spPr>
          <a:xfrm>
            <a:off x="926057" y="1962447"/>
            <a:ext cx="9964856" cy="3785652"/>
          </a:xfrm>
          <a:prstGeom prst="rect">
            <a:avLst/>
          </a:prstGeom>
          <a:noFill/>
        </p:spPr>
        <p:txBody>
          <a:bodyPr wrap="square" rtlCol="0">
            <a:spAutoFit/>
          </a:bodyPr>
          <a:lstStyle/>
          <a:p>
            <a:pPr>
              <a:lnSpc>
                <a:spcPct val="150000"/>
              </a:lnSpc>
            </a:pPr>
            <a:r>
              <a:rPr lang="en-US" altLang="zh-CN" sz="2000" dirty="0"/>
              <a:t>Repository</a:t>
            </a:r>
            <a:r>
              <a:rPr lang="zh-CN" altLang="en-US" sz="2000" dirty="0"/>
              <a:t>的</a:t>
            </a:r>
            <a:r>
              <a:rPr lang="en-US" altLang="zh-CN" sz="2000" dirty="0"/>
              <a:t>REST</a:t>
            </a:r>
            <a:r>
              <a:rPr lang="zh-CN" altLang="en-US" sz="2000" dirty="0"/>
              <a:t>接口暴露情况：</a:t>
            </a:r>
            <a:endParaRPr lang="en-US" altLang="zh-CN" sz="2000" dirty="0">
              <a:solidFill>
                <a:srgbClr val="000000"/>
              </a:solidFill>
              <a:latin typeface="+mn-ea"/>
              <a:ea typeface="+mn-ea"/>
            </a:endParaRPr>
          </a:p>
          <a:p>
            <a:pPr>
              <a:lnSpc>
                <a:spcPct val="150000"/>
              </a:lnSpc>
            </a:pPr>
            <a:endParaRPr lang="en-US" altLang="zh-CN" sz="2000" dirty="0">
              <a:solidFill>
                <a:srgbClr val="000000"/>
              </a:solidFill>
              <a:latin typeface="+mn-ea"/>
              <a:ea typeface="+mn-ea"/>
            </a:endParaRPr>
          </a:p>
          <a:p>
            <a:pPr>
              <a:lnSpc>
                <a:spcPct val="150000"/>
              </a:lnSpc>
            </a:pPr>
            <a:r>
              <a:rPr lang="en-US" altLang="zh-CN" sz="2000" dirty="0"/>
              <a:t> </a:t>
            </a:r>
            <a:r>
              <a:rPr lang="zh-CN" altLang="en-US" sz="2000" dirty="0"/>
              <a:t>默认模式：所有的</a:t>
            </a:r>
            <a:r>
              <a:rPr lang="en-US" altLang="zh-CN" sz="2000" dirty="0"/>
              <a:t>public</a:t>
            </a:r>
            <a:r>
              <a:rPr lang="zh-CN" altLang="en-US" sz="2000" dirty="0"/>
              <a:t>类型的</a:t>
            </a:r>
            <a:r>
              <a:rPr lang="en-US" altLang="zh-CN" sz="2000" dirty="0"/>
              <a:t>Repository</a:t>
            </a:r>
            <a:r>
              <a:rPr lang="zh-CN" altLang="en-US" sz="2000" dirty="0"/>
              <a:t>接口都会被暴露成</a:t>
            </a:r>
            <a:r>
              <a:rPr lang="en-US" altLang="zh-CN" sz="2000" dirty="0"/>
              <a:t>REST</a:t>
            </a:r>
            <a:r>
              <a:rPr lang="zh-CN" altLang="en-US" sz="2000" dirty="0"/>
              <a:t>，除了增加</a:t>
            </a:r>
            <a:r>
              <a:rPr lang="en-US" altLang="zh-CN" sz="2000" dirty="0"/>
              <a:t>@(Repository)</a:t>
            </a:r>
            <a:r>
              <a:rPr lang="en-US" altLang="zh-CN" sz="2000" dirty="0" err="1"/>
              <a:t>RestResource</a:t>
            </a:r>
            <a:r>
              <a:rPr lang="zh-CN" altLang="en-US" sz="2000" dirty="0"/>
              <a:t>注解且</a:t>
            </a:r>
            <a:r>
              <a:rPr lang="zh-CN" altLang="zh-CN" sz="2000" dirty="0">
                <a:solidFill>
                  <a:srgbClr val="3D3D3C"/>
                </a:solidFill>
                <a:latin typeface="Arial Unicode MS" panose="020B0604020202020204" pitchFamily="34" charset="-122"/>
                <a:ea typeface="Monaco"/>
              </a:rPr>
              <a:t>exported</a:t>
            </a:r>
            <a:r>
              <a:rPr lang="en-US" altLang="zh-CN" sz="2000" dirty="0">
                <a:solidFill>
                  <a:srgbClr val="3D3D3C"/>
                </a:solidFill>
                <a:latin typeface="Arial Unicode MS" panose="020B0604020202020204" pitchFamily="34" charset="-122"/>
                <a:ea typeface="Monaco"/>
              </a:rPr>
              <a:t> </a:t>
            </a:r>
            <a:r>
              <a:rPr lang="zh-CN" altLang="en-US" sz="2000" dirty="0">
                <a:solidFill>
                  <a:srgbClr val="3D3D3C"/>
                </a:solidFill>
                <a:latin typeface="Arial Unicode MS" panose="020B0604020202020204" pitchFamily="34" charset="-122"/>
                <a:ea typeface="Monaco"/>
              </a:rPr>
              <a:t>标志为</a:t>
            </a:r>
            <a:r>
              <a:rPr lang="en-US" altLang="zh-CN" sz="2000" dirty="0">
                <a:solidFill>
                  <a:srgbClr val="3D3D3C"/>
                </a:solidFill>
                <a:latin typeface="Arial Unicode MS" panose="020B0604020202020204" pitchFamily="34" charset="-122"/>
                <a:ea typeface="Monaco"/>
              </a:rPr>
              <a:t>false</a:t>
            </a:r>
            <a:r>
              <a:rPr lang="zh-CN" altLang="en-US" sz="2000" dirty="0">
                <a:solidFill>
                  <a:srgbClr val="3D3D3C"/>
                </a:solidFill>
                <a:latin typeface="Arial Unicode MS" panose="020B0604020202020204" pitchFamily="34" charset="-122"/>
                <a:ea typeface="Monaco"/>
              </a:rPr>
              <a:t>的。</a:t>
            </a:r>
            <a:endParaRPr lang="en-US" altLang="zh-CN" sz="2000" dirty="0">
              <a:solidFill>
                <a:srgbClr val="3D3D3C"/>
              </a:solidFill>
              <a:latin typeface="Arial Unicode MS" panose="020B0604020202020204" pitchFamily="34" charset="-122"/>
              <a:ea typeface="Monaco"/>
            </a:endParaRPr>
          </a:p>
          <a:p>
            <a:pPr>
              <a:lnSpc>
                <a:spcPct val="150000"/>
              </a:lnSpc>
            </a:pPr>
            <a:endParaRPr lang="en-US" altLang="zh-CN" sz="2000" dirty="0">
              <a:solidFill>
                <a:srgbClr val="3D3D3C"/>
              </a:solidFill>
              <a:latin typeface="Arial Unicode MS" panose="020B0604020202020204" pitchFamily="34" charset="-122"/>
            </a:endParaRPr>
          </a:p>
          <a:p>
            <a:pPr>
              <a:lnSpc>
                <a:spcPct val="150000"/>
              </a:lnSpc>
            </a:pPr>
            <a:r>
              <a:rPr lang="en-US" altLang="zh-CN" sz="2000" dirty="0"/>
              <a:t>ANNOTATION</a:t>
            </a:r>
            <a:r>
              <a:rPr lang="zh-CN" altLang="en-US" sz="2000" dirty="0"/>
              <a:t>模式：只暴露增加</a:t>
            </a:r>
            <a:r>
              <a:rPr lang="en-US" altLang="zh-CN" sz="2000" dirty="0"/>
              <a:t>@(Repository)</a:t>
            </a:r>
            <a:r>
              <a:rPr lang="en-US" altLang="zh-CN" sz="2000" dirty="0" err="1"/>
              <a:t>RestResource</a:t>
            </a:r>
            <a:r>
              <a:rPr lang="zh-CN" altLang="en-US" sz="2000" dirty="0"/>
              <a:t>注解且</a:t>
            </a:r>
            <a:r>
              <a:rPr lang="zh-CN" altLang="zh-CN" sz="2000" dirty="0">
                <a:solidFill>
                  <a:srgbClr val="3D3D3C"/>
                </a:solidFill>
                <a:latin typeface="Arial Unicode MS" panose="020B0604020202020204" pitchFamily="34" charset="-122"/>
                <a:ea typeface="Monaco"/>
              </a:rPr>
              <a:t>exported</a:t>
            </a:r>
            <a:r>
              <a:rPr lang="en-US" altLang="zh-CN" sz="2000" dirty="0">
                <a:solidFill>
                  <a:srgbClr val="3D3D3C"/>
                </a:solidFill>
                <a:latin typeface="Arial Unicode MS" panose="020B0604020202020204" pitchFamily="34" charset="-122"/>
                <a:ea typeface="Monaco"/>
              </a:rPr>
              <a:t> </a:t>
            </a:r>
            <a:r>
              <a:rPr lang="zh-CN" altLang="en-US" sz="2000" dirty="0">
                <a:solidFill>
                  <a:srgbClr val="3D3D3C"/>
                </a:solidFill>
                <a:latin typeface="Arial Unicode MS" panose="020B0604020202020204" pitchFamily="34" charset="-122"/>
                <a:ea typeface="Monaco"/>
              </a:rPr>
              <a:t>标志为</a:t>
            </a:r>
            <a:r>
              <a:rPr lang="en-US" altLang="zh-CN" sz="2000" dirty="0">
                <a:solidFill>
                  <a:srgbClr val="3D3D3C"/>
                </a:solidFill>
                <a:latin typeface="Arial Unicode MS" panose="020B0604020202020204" pitchFamily="34" charset="-122"/>
                <a:ea typeface="Monaco"/>
              </a:rPr>
              <a:t>true</a:t>
            </a:r>
            <a:r>
              <a:rPr lang="zh-CN" altLang="en-US" sz="2000" dirty="0">
                <a:solidFill>
                  <a:srgbClr val="3D3D3C"/>
                </a:solidFill>
                <a:latin typeface="Arial Unicode MS" panose="020B0604020202020204" pitchFamily="34" charset="-122"/>
                <a:ea typeface="Monaco"/>
              </a:rPr>
              <a:t>的。</a:t>
            </a:r>
            <a:endParaRPr lang="en-US" altLang="zh-CN" sz="2000" dirty="0">
              <a:solidFill>
                <a:srgbClr val="3D3D3C"/>
              </a:solidFill>
              <a:latin typeface="Arial Unicode MS" panose="020B0604020202020204" pitchFamily="34" charset="-122"/>
              <a:ea typeface="Monaco"/>
            </a:endParaRPr>
          </a:p>
          <a:p>
            <a:pPr>
              <a:lnSpc>
                <a:spcPct val="150000"/>
              </a:lnSpc>
            </a:pPr>
            <a:endParaRPr lang="en-US" altLang="zh-CN" sz="2000" dirty="0"/>
          </a:p>
        </p:txBody>
      </p:sp>
      <p:sp>
        <p:nvSpPr>
          <p:cNvPr id="7"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8"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6" name="Rectangle 1"/>
          <p:cNvSpPr>
            <a:spLocks noChangeArrowheads="1"/>
          </p:cNvSpPr>
          <p:nvPr/>
        </p:nvSpPr>
        <p:spPr bwMode="auto">
          <a:xfrm>
            <a:off x="0" y="90100"/>
            <a:ext cx="26642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200" b="0" i="0" u="none" strike="noStrike" cap="none" normalizeH="0" baseline="0" dirty="0">
                <a:ln>
                  <a:noFill/>
                </a:ln>
                <a:solidFill>
                  <a:srgbClr val="000000"/>
                </a:solidFill>
                <a:effectLst/>
                <a:ea typeface="Karla"/>
              </a:rPr>
              <a:t> </a:t>
            </a:r>
            <a:r>
              <a:rPr kumimoji="0" lang="zh-CN" altLang="zh-CN" sz="1100" b="0" i="0" u="none" strike="noStrike" cap="none" normalizeH="0" baseline="0" dirty="0">
                <a:ln>
                  <a:noFill/>
                </a:ln>
                <a:solidFill>
                  <a:schemeClr val="tx1"/>
                </a:solidFill>
                <a:effectLst/>
                <a:latin typeface="Arial" panose="020B0604020202020204" pitchFamily="34" charset="0"/>
              </a:rPr>
              <a:t> </a:t>
            </a: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1361534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0" kern="1800" dirty="0">
                <a:latin typeface="Times New Roman"/>
              </a:rPr>
              <a:t>10.1 Spring Data</a:t>
            </a:r>
            <a:r>
              <a:rPr lang="zh-CN" altLang="en-US" b="0" kern="1800" dirty="0">
                <a:latin typeface="Times New Roman"/>
              </a:rPr>
              <a:t>概述</a:t>
            </a:r>
          </a:p>
        </p:txBody>
      </p:sp>
      <p:sp>
        <p:nvSpPr>
          <p:cNvPr id="3" name="文本框 2"/>
          <p:cNvSpPr txBox="1"/>
          <p:nvPr/>
        </p:nvSpPr>
        <p:spPr>
          <a:xfrm>
            <a:off x="250370" y="1223784"/>
            <a:ext cx="11551105" cy="2092881"/>
          </a:xfrm>
          <a:prstGeom prst="rect">
            <a:avLst/>
          </a:prstGeom>
          <a:noFill/>
        </p:spPr>
        <p:txBody>
          <a:bodyPr wrap="square" rtlCol="0">
            <a:spAutoFit/>
          </a:bodyPr>
          <a:lstStyle/>
          <a:p>
            <a:pPr marL="109855">
              <a:lnSpc>
                <a:spcPct val="150000"/>
              </a:lnSpc>
              <a:spcBef>
                <a:spcPts val="400"/>
              </a:spcBef>
              <a:buClr>
                <a:schemeClr val="accent1"/>
              </a:buClr>
              <a:buSzPct val="68000"/>
            </a:pPr>
            <a:r>
              <a:rPr lang="en-US" altLang="zh-CN" sz="2000" dirty="0"/>
              <a:t>10.1.1  JDBC</a:t>
            </a:r>
            <a:r>
              <a:rPr lang="zh-CN" altLang="en-US" sz="2000" dirty="0"/>
              <a:t>编程与</a:t>
            </a:r>
            <a:r>
              <a:rPr lang="en-US" altLang="zh-CN" sz="2000" dirty="0"/>
              <a:t>ORM</a:t>
            </a:r>
          </a:p>
          <a:p>
            <a:pPr marL="109855">
              <a:lnSpc>
                <a:spcPct val="150000"/>
              </a:lnSpc>
              <a:spcBef>
                <a:spcPts val="400"/>
              </a:spcBef>
              <a:buClr>
                <a:schemeClr val="accent1"/>
              </a:buClr>
              <a:buSzPct val="68000"/>
            </a:pPr>
            <a:endParaRPr lang="en-US" altLang="zh-CN" sz="2000" dirty="0"/>
          </a:p>
          <a:p>
            <a:pPr marL="109855">
              <a:lnSpc>
                <a:spcPct val="150000"/>
              </a:lnSpc>
              <a:spcBef>
                <a:spcPts val="400"/>
              </a:spcBef>
              <a:buClr>
                <a:schemeClr val="accent1"/>
              </a:buClr>
              <a:buSzPct val="68000"/>
            </a:pPr>
            <a:endParaRPr lang="en-US" altLang="zh-CN" sz="2000" dirty="0"/>
          </a:p>
          <a:p>
            <a:pPr marL="109855">
              <a:lnSpc>
                <a:spcPct val="150000"/>
              </a:lnSpc>
              <a:spcBef>
                <a:spcPts val="400"/>
              </a:spcBef>
              <a:buClr>
                <a:schemeClr val="accent1"/>
              </a:buClr>
              <a:buSzPct val="68000"/>
            </a:pPr>
            <a:endParaRPr lang="en-US" altLang="zh-CN" sz="2000" dirty="0">
              <a:sym typeface="+mn-ea"/>
            </a:endParaRPr>
          </a:p>
        </p:txBody>
      </p:sp>
      <p:sp>
        <p:nvSpPr>
          <p:cNvPr id="4" name="矩形 3"/>
          <p:cNvSpPr/>
          <p:nvPr/>
        </p:nvSpPr>
        <p:spPr>
          <a:xfrm>
            <a:off x="576262" y="1812995"/>
            <a:ext cx="10782301" cy="962315"/>
          </a:xfrm>
          <a:prstGeom prst="rect">
            <a:avLst/>
          </a:prstGeom>
        </p:spPr>
        <p:txBody>
          <a:bodyPr wrap="square">
            <a:spAutoFit/>
          </a:bodyPr>
          <a:lstStyle/>
          <a:p>
            <a:pPr lvl="1">
              <a:lnSpc>
                <a:spcPct val="150000"/>
              </a:lnSpc>
            </a:pPr>
            <a:r>
              <a:rPr lang="zh-CN" altLang="en-US" sz="2000" dirty="0"/>
              <a:t>一般情况下：一个需要持久化的类和一个表对应，类的每个实例对应表中的一条记录，每个属性对应表的每个字段</a:t>
            </a:r>
            <a:endParaRPr lang="en-US" altLang="zh-CN" sz="2000" dirty="0"/>
          </a:p>
        </p:txBody>
      </p:sp>
      <p:pic>
        <p:nvPicPr>
          <p:cNvPr id="10242" name="Picture 2" descr="See the source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54205" y="3081887"/>
            <a:ext cx="7426414" cy="27574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66899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0" kern="1800" dirty="0">
                <a:latin typeface="Times New Roman"/>
              </a:rPr>
              <a:t>10.1 Spring Data</a:t>
            </a:r>
            <a:r>
              <a:rPr lang="zh-CN" altLang="en-US" b="0" kern="1800" dirty="0">
                <a:latin typeface="Times New Roman"/>
              </a:rPr>
              <a:t>概述</a:t>
            </a:r>
          </a:p>
        </p:txBody>
      </p:sp>
      <p:sp>
        <p:nvSpPr>
          <p:cNvPr id="3" name="文本框 2"/>
          <p:cNvSpPr txBox="1"/>
          <p:nvPr/>
        </p:nvSpPr>
        <p:spPr>
          <a:xfrm>
            <a:off x="250370" y="1223784"/>
            <a:ext cx="11551105" cy="2092881"/>
          </a:xfrm>
          <a:prstGeom prst="rect">
            <a:avLst/>
          </a:prstGeom>
          <a:noFill/>
        </p:spPr>
        <p:txBody>
          <a:bodyPr wrap="square" rtlCol="0">
            <a:spAutoFit/>
          </a:bodyPr>
          <a:lstStyle/>
          <a:p>
            <a:pPr marL="109855">
              <a:lnSpc>
                <a:spcPct val="150000"/>
              </a:lnSpc>
              <a:spcBef>
                <a:spcPts val="400"/>
              </a:spcBef>
              <a:buClr>
                <a:schemeClr val="accent1"/>
              </a:buClr>
              <a:buSzPct val="68000"/>
            </a:pPr>
            <a:r>
              <a:rPr lang="en-US" altLang="zh-CN" sz="2000" dirty="0"/>
              <a:t>10.1.1  JDBC</a:t>
            </a:r>
            <a:r>
              <a:rPr lang="zh-CN" altLang="en-US" sz="2000" dirty="0"/>
              <a:t>编程与</a:t>
            </a:r>
            <a:r>
              <a:rPr lang="en-US" altLang="zh-CN" sz="2000" dirty="0"/>
              <a:t>ORM</a:t>
            </a:r>
          </a:p>
          <a:p>
            <a:pPr marL="109855">
              <a:lnSpc>
                <a:spcPct val="150000"/>
              </a:lnSpc>
              <a:spcBef>
                <a:spcPts val="400"/>
              </a:spcBef>
              <a:buClr>
                <a:schemeClr val="accent1"/>
              </a:buClr>
              <a:buSzPct val="68000"/>
            </a:pPr>
            <a:endParaRPr lang="en-US" altLang="zh-CN" sz="2000" dirty="0"/>
          </a:p>
          <a:p>
            <a:pPr marL="109855">
              <a:lnSpc>
                <a:spcPct val="150000"/>
              </a:lnSpc>
              <a:spcBef>
                <a:spcPts val="400"/>
              </a:spcBef>
              <a:buClr>
                <a:schemeClr val="accent1"/>
              </a:buClr>
              <a:buSzPct val="68000"/>
            </a:pPr>
            <a:endParaRPr lang="en-US" altLang="zh-CN" sz="2000" dirty="0"/>
          </a:p>
          <a:p>
            <a:pPr marL="109855">
              <a:lnSpc>
                <a:spcPct val="150000"/>
              </a:lnSpc>
              <a:spcBef>
                <a:spcPts val="400"/>
              </a:spcBef>
              <a:buClr>
                <a:schemeClr val="accent1"/>
              </a:buClr>
              <a:buSzPct val="68000"/>
            </a:pPr>
            <a:endParaRPr lang="en-US" altLang="zh-CN" sz="2000" dirty="0">
              <a:sym typeface="+mn-ea"/>
            </a:endParaRPr>
          </a:p>
        </p:txBody>
      </p:sp>
      <p:sp>
        <p:nvSpPr>
          <p:cNvPr id="4" name="矩形 3"/>
          <p:cNvSpPr/>
          <p:nvPr/>
        </p:nvSpPr>
        <p:spPr>
          <a:xfrm>
            <a:off x="576262" y="1812995"/>
            <a:ext cx="10782301" cy="500650"/>
          </a:xfrm>
          <a:prstGeom prst="rect">
            <a:avLst/>
          </a:prstGeom>
        </p:spPr>
        <p:txBody>
          <a:bodyPr wrap="square">
            <a:spAutoFit/>
          </a:bodyPr>
          <a:lstStyle/>
          <a:p>
            <a:pPr lvl="1">
              <a:lnSpc>
                <a:spcPct val="150000"/>
              </a:lnSpc>
            </a:pPr>
            <a:r>
              <a:rPr lang="zh-CN" altLang="en-US" sz="2000" dirty="0"/>
              <a:t>一般情况下</a:t>
            </a:r>
            <a:r>
              <a:rPr lang="en-US" altLang="zh-CN" sz="2000" dirty="0"/>
              <a:t>: </a:t>
            </a:r>
            <a:r>
              <a:rPr lang="zh-CN" altLang="en-US" sz="2000" dirty="0"/>
              <a:t>对象之间的关系映射为表之间的关系</a:t>
            </a:r>
            <a:endParaRPr lang="en-US" altLang="zh-CN" sz="2000" dirty="0"/>
          </a:p>
        </p:txBody>
      </p:sp>
      <p:pic>
        <p:nvPicPr>
          <p:cNvPr id="6" name="Picture 2" descr="See the source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07392" y="2715249"/>
            <a:ext cx="7208045" cy="37104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82719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0" kern="1800" dirty="0">
                <a:latin typeface="Times New Roman"/>
              </a:rPr>
              <a:t>10.1 Spring Data</a:t>
            </a:r>
            <a:r>
              <a:rPr lang="zh-CN" altLang="en-US" b="0" kern="1800" dirty="0">
                <a:latin typeface="Times New Roman"/>
              </a:rPr>
              <a:t>概述</a:t>
            </a:r>
          </a:p>
        </p:txBody>
      </p:sp>
      <p:sp>
        <p:nvSpPr>
          <p:cNvPr id="3" name="文本框 2"/>
          <p:cNvSpPr txBox="1"/>
          <p:nvPr/>
        </p:nvSpPr>
        <p:spPr>
          <a:xfrm>
            <a:off x="250370" y="1223784"/>
            <a:ext cx="11551105" cy="2092881"/>
          </a:xfrm>
          <a:prstGeom prst="rect">
            <a:avLst/>
          </a:prstGeom>
          <a:noFill/>
        </p:spPr>
        <p:txBody>
          <a:bodyPr wrap="square" rtlCol="0">
            <a:spAutoFit/>
          </a:bodyPr>
          <a:lstStyle/>
          <a:p>
            <a:pPr marL="109855">
              <a:lnSpc>
                <a:spcPct val="150000"/>
              </a:lnSpc>
              <a:spcBef>
                <a:spcPts val="400"/>
              </a:spcBef>
              <a:buClr>
                <a:schemeClr val="accent1"/>
              </a:buClr>
              <a:buSzPct val="68000"/>
            </a:pPr>
            <a:r>
              <a:rPr lang="en-US" altLang="zh-CN" sz="2000" dirty="0"/>
              <a:t>10.1.1  JDBC</a:t>
            </a:r>
            <a:r>
              <a:rPr lang="zh-CN" altLang="en-US" sz="2000" dirty="0"/>
              <a:t>编程与</a:t>
            </a:r>
            <a:r>
              <a:rPr lang="en-US" altLang="zh-CN" sz="2000" dirty="0"/>
              <a:t>ORM</a:t>
            </a:r>
          </a:p>
          <a:p>
            <a:pPr marL="109855">
              <a:lnSpc>
                <a:spcPct val="150000"/>
              </a:lnSpc>
              <a:spcBef>
                <a:spcPts val="400"/>
              </a:spcBef>
              <a:buClr>
                <a:schemeClr val="accent1"/>
              </a:buClr>
              <a:buSzPct val="68000"/>
            </a:pPr>
            <a:endParaRPr lang="en-US" altLang="zh-CN" sz="2000" dirty="0"/>
          </a:p>
          <a:p>
            <a:pPr marL="109855">
              <a:lnSpc>
                <a:spcPct val="150000"/>
              </a:lnSpc>
              <a:spcBef>
                <a:spcPts val="400"/>
              </a:spcBef>
              <a:buClr>
                <a:schemeClr val="accent1"/>
              </a:buClr>
              <a:buSzPct val="68000"/>
            </a:pPr>
            <a:endParaRPr lang="en-US" altLang="zh-CN" sz="2000" dirty="0"/>
          </a:p>
          <a:p>
            <a:pPr marL="109855">
              <a:lnSpc>
                <a:spcPct val="150000"/>
              </a:lnSpc>
              <a:spcBef>
                <a:spcPts val="400"/>
              </a:spcBef>
              <a:buClr>
                <a:schemeClr val="accent1"/>
              </a:buClr>
              <a:buSzPct val="68000"/>
            </a:pPr>
            <a:endParaRPr lang="en-US" altLang="zh-CN" sz="2000" dirty="0">
              <a:sym typeface="+mn-ea"/>
            </a:endParaRPr>
          </a:p>
        </p:txBody>
      </p:sp>
      <p:sp>
        <p:nvSpPr>
          <p:cNvPr id="4" name="矩形 3"/>
          <p:cNvSpPr/>
          <p:nvPr/>
        </p:nvSpPr>
        <p:spPr>
          <a:xfrm>
            <a:off x="576262" y="1812995"/>
            <a:ext cx="10782301" cy="3785652"/>
          </a:xfrm>
          <a:prstGeom prst="rect">
            <a:avLst/>
          </a:prstGeom>
        </p:spPr>
        <p:txBody>
          <a:bodyPr wrap="square">
            <a:spAutoFit/>
          </a:bodyPr>
          <a:lstStyle/>
          <a:p>
            <a:pPr lvl="1">
              <a:lnSpc>
                <a:spcPct val="150000"/>
              </a:lnSpc>
            </a:pPr>
            <a:r>
              <a:rPr lang="en-US" altLang="zh-CN" sz="2000" b="1" dirty="0"/>
              <a:t>ORM</a:t>
            </a:r>
            <a:r>
              <a:rPr lang="zh-CN" altLang="en-US" sz="2000" b="1" dirty="0"/>
              <a:t>优点：</a:t>
            </a:r>
          </a:p>
          <a:p>
            <a:pPr marL="800100" lvl="1" indent="-342900">
              <a:lnSpc>
                <a:spcPct val="150000"/>
              </a:lnSpc>
              <a:buFont typeface="Wingdings" panose="05000000000000000000" pitchFamily="2" charset="2"/>
              <a:buChar char="Ø"/>
            </a:pPr>
            <a:r>
              <a:rPr lang="zh-CN" altLang="en-US" sz="2000" dirty="0"/>
              <a:t>数据库无关性</a:t>
            </a:r>
          </a:p>
          <a:p>
            <a:pPr marL="800100" lvl="1" indent="-342900">
              <a:lnSpc>
                <a:spcPct val="150000"/>
              </a:lnSpc>
              <a:buFont typeface="Wingdings" panose="05000000000000000000" pitchFamily="2" charset="2"/>
              <a:buChar char="Ø"/>
            </a:pPr>
            <a:r>
              <a:rPr lang="zh-CN" altLang="en-US" sz="2000" dirty="0"/>
              <a:t>对象与数据库的自动映射</a:t>
            </a:r>
          </a:p>
          <a:p>
            <a:pPr marL="800100" lvl="1" indent="-342900">
              <a:lnSpc>
                <a:spcPct val="150000"/>
              </a:lnSpc>
              <a:buFont typeface="Wingdings" panose="05000000000000000000" pitchFamily="2" charset="2"/>
              <a:buChar char="Ø"/>
            </a:pPr>
            <a:r>
              <a:rPr lang="en-US" altLang="zh-CN" sz="2000" dirty="0"/>
              <a:t>SQL</a:t>
            </a:r>
            <a:r>
              <a:rPr lang="zh-CN" altLang="en-US" sz="2000" dirty="0"/>
              <a:t>语句的自动生成</a:t>
            </a:r>
          </a:p>
          <a:p>
            <a:pPr marL="800100" lvl="1" indent="-342900">
              <a:lnSpc>
                <a:spcPct val="150000"/>
              </a:lnSpc>
              <a:buFont typeface="Wingdings" panose="05000000000000000000" pitchFamily="2" charset="2"/>
              <a:buChar char="Ø"/>
            </a:pPr>
            <a:r>
              <a:rPr lang="zh-CN" altLang="en-US" sz="2000" dirty="0"/>
              <a:t>提高了开发效率</a:t>
            </a:r>
          </a:p>
          <a:p>
            <a:pPr lvl="1">
              <a:lnSpc>
                <a:spcPct val="150000"/>
              </a:lnSpc>
            </a:pPr>
            <a:r>
              <a:rPr lang="en-US" altLang="zh-CN" sz="2000" b="1" dirty="0"/>
              <a:t>ORM</a:t>
            </a:r>
            <a:r>
              <a:rPr lang="zh-CN" altLang="en-US" sz="2000" b="1" dirty="0"/>
              <a:t>缺点</a:t>
            </a:r>
          </a:p>
          <a:p>
            <a:pPr marL="800100" lvl="1" indent="-342900">
              <a:lnSpc>
                <a:spcPct val="150000"/>
              </a:lnSpc>
              <a:buFont typeface="Wingdings" panose="05000000000000000000" pitchFamily="2" charset="2"/>
              <a:buChar char="Ø"/>
            </a:pPr>
            <a:r>
              <a:rPr lang="zh-CN" altLang="en-US" sz="2000" dirty="0"/>
              <a:t>多表关联不便</a:t>
            </a:r>
          </a:p>
          <a:p>
            <a:pPr marL="800100" lvl="1" indent="-342900">
              <a:lnSpc>
                <a:spcPct val="150000"/>
              </a:lnSpc>
              <a:buFont typeface="Wingdings" panose="05000000000000000000" pitchFamily="2" charset="2"/>
              <a:buChar char="Ø"/>
            </a:pPr>
            <a:r>
              <a:rPr lang="zh-CN" altLang="en-US" sz="2000" dirty="0"/>
              <a:t>性能损失</a:t>
            </a:r>
          </a:p>
        </p:txBody>
      </p:sp>
    </p:spTree>
    <p:extLst>
      <p:ext uri="{BB962C8B-B14F-4D97-AF65-F5344CB8AC3E}">
        <p14:creationId xmlns:p14="http://schemas.microsoft.com/office/powerpoint/2010/main" val="355046503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PowerPoint 演示文稿"/>
</p:tagLst>
</file>

<file path=ppt/theme/theme1.xml><?xml version="1.0" encoding="utf-8"?>
<a:theme xmlns:a="http://schemas.openxmlformats.org/drawingml/2006/main" name="Office 主题">
  <a:themeElements>
    <a:clrScheme name="碧海蓝天">
      <a:dk1>
        <a:srgbClr val="000000"/>
      </a:dk1>
      <a:lt1>
        <a:srgbClr val="FFFFFF"/>
      </a:lt1>
      <a:dk2>
        <a:srgbClr val="17406D"/>
      </a:dk2>
      <a:lt2>
        <a:srgbClr val="DBEFF9"/>
      </a:lt2>
      <a:accent1>
        <a:srgbClr val="0080CB"/>
      </a:accent1>
      <a:accent2>
        <a:srgbClr val="0080CB"/>
      </a:accent2>
      <a:accent3>
        <a:srgbClr val="0BD0D9"/>
      </a:accent3>
      <a:accent4>
        <a:srgbClr val="C9C9C9"/>
      </a:accent4>
      <a:accent5>
        <a:srgbClr val="7CCA62"/>
      </a:accent5>
      <a:accent6>
        <a:srgbClr val="F49100"/>
      </a:accent6>
      <a:hlink>
        <a:srgbClr val="F49100"/>
      </a:hlink>
      <a:folHlink>
        <a:srgbClr val="85DFD0"/>
      </a:folHlink>
    </a:clrScheme>
    <a:fontScheme name="自定义 6">
      <a:majorFont>
        <a:latin typeface="Arial"/>
        <a:ea typeface="微软雅黑 Light"/>
        <a:cs typeface=""/>
      </a:majorFont>
      <a:minorFont>
        <a:latin typeface="Arial"/>
        <a:ea typeface="微软雅黑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11247</TotalTime>
  <Words>2780</Words>
  <Application>Microsoft Macintosh PowerPoint</Application>
  <PresentationFormat>宽屏</PresentationFormat>
  <Paragraphs>606</Paragraphs>
  <Slides>68</Slides>
  <Notes>3</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68</vt:i4>
      </vt:variant>
    </vt:vector>
  </HeadingPairs>
  <TitlesOfParts>
    <vt:vector size="80" baseType="lpstr">
      <vt:lpstr>华文细黑</vt:lpstr>
      <vt:lpstr>宋体</vt:lpstr>
      <vt:lpstr>微软雅黑 Light</vt:lpstr>
      <vt:lpstr>Arial Unicode MS</vt:lpstr>
      <vt:lpstr>Arial</vt:lpstr>
      <vt:lpstr>Calibri</vt:lpstr>
      <vt:lpstr>Courier New</vt:lpstr>
      <vt:lpstr>Monaco</vt:lpstr>
      <vt:lpstr>Times New Roman</vt:lpstr>
      <vt:lpstr>Wingdings</vt:lpstr>
      <vt:lpstr>Wingdings 3</vt:lpstr>
      <vt:lpstr>Office 主题</vt:lpstr>
      <vt:lpstr>PowerPoint 演示文稿</vt:lpstr>
      <vt:lpstr>第10章 Spring Data</vt:lpstr>
      <vt:lpstr>10.1 Spring Data概述</vt:lpstr>
      <vt:lpstr>10.1 Spring Data概述</vt:lpstr>
      <vt:lpstr>10.1 Spring Data概述</vt:lpstr>
      <vt:lpstr>10.1 Spring Data概述</vt:lpstr>
      <vt:lpstr>10.1 Spring Data概述</vt:lpstr>
      <vt:lpstr>10.1 Spring Data概述</vt:lpstr>
      <vt:lpstr>10.1 Spring Data概述</vt:lpstr>
      <vt:lpstr>10.1 Spring Data概述</vt:lpstr>
      <vt:lpstr>10.1 Spring Data概述</vt:lpstr>
      <vt:lpstr>10.2 Spring Data JPA</vt:lpstr>
      <vt:lpstr>10.2 Spring Data JPA</vt:lpstr>
      <vt:lpstr>10.2 Spring Data JPA</vt:lpstr>
      <vt:lpstr>10.2 Spring Data JPA</vt:lpstr>
      <vt:lpstr>10.2 Spring Data JPA</vt:lpstr>
      <vt:lpstr>10.2 Spring Data JPA</vt:lpstr>
      <vt:lpstr>10.2 Spring Data JPA</vt:lpstr>
      <vt:lpstr>10.2 Spring Data JPA</vt:lpstr>
      <vt:lpstr>10.2 Spring Data JPA</vt:lpstr>
      <vt:lpstr>10.2 Spring Data JPA</vt:lpstr>
      <vt:lpstr>10.2 Spring Data JPA</vt:lpstr>
      <vt:lpstr>10.2 Spring Data JPA</vt:lpstr>
      <vt:lpstr>10.2 Spring Data JPA</vt:lpstr>
      <vt:lpstr>10.2 Spring Data JPA</vt:lpstr>
      <vt:lpstr>10.2 Spring Data JPA</vt:lpstr>
      <vt:lpstr>10.2 Spring Data JPA</vt:lpstr>
      <vt:lpstr>10.2 Spring Data JPA</vt:lpstr>
      <vt:lpstr>10.2 Spring Data JPA</vt:lpstr>
      <vt:lpstr>10.2 Spring Data JPA</vt:lpstr>
      <vt:lpstr>10.2 Spring Data JPA</vt:lpstr>
      <vt:lpstr>10.2 Spring Data JPA</vt:lpstr>
      <vt:lpstr>10.2 Spring Data JPA</vt:lpstr>
      <vt:lpstr>10.2 Spring Data JPA</vt:lpstr>
      <vt:lpstr>10.2 Spring Data JPA</vt:lpstr>
      <vt:lpstr>10.2 Spring Data JPA</vt:lpstr>
      <vt:lpstr>10.2 Spring Data JPA</vt:lpstr>
      <vt:lpstr>10.2 Spring Data JPA</vt:lpstr>
      <vt:lpstr>10.2 Spring Data JPA</vt:lpstr>
      <vt:lpstr>10.2 Spring Data JPA</vt:lpstr>
      <vt:lpstr>10.2 Spring Data JPA</vt:lpstr>
      <vt:lpstr>10.2 Spring Data JPA</vt:lpstr>
      <vt:lpstr>10.2 Spring Data JPA</vt:lpstr>
      <vt:lpstr>10.2 Spring Data JPA</vt:lpstr>
      <vt:lpstr>10.2 Spring Data JPA</vt:lpstr>
      <vt:lpstr>10.2 Spring Data JPA</vt:lpstr>
      <vt:lpstr>10.2 Spring Data JPA</vt:lpstr>
      <vt:lpstr>10.2 Spring Data JPA</vt:lpstr>
      <vt:lpstr>10.2 Spring Data JPA</vt:lpstr>
      <vt:lpstr>10.2 Spring Data JPA</vt:lpstr>
      <vt:lpstr>10.2 Spring Data JPA</vt:lpstr>
      <vt:lpstr>10.2 Spring Data JPA</vt:lpstr>
      <vt:lpstr>10.2 Spring Data JPA</vt:lpstr>
      <vt:lpstr>10.2 Spring Data JPA</vt:lpstr>
      <vt:lpstr>10.2 Spring Data JPA</vt:lpstr>
      <vt:lpstr>10.2 Spring Data JPA</vt:lpstr>
      <vt:lpstr>10.2 Spring Data JPA</vt:lpstr>
      <vt:lpstr>10.2 Spring Data JPA</vt:lpstr>
      <vt:lpstr>10.2 Spring Data JPA</vt:lpstr>
      <vt:lpstr>10.2 Spring Data JPA</vt:lpstr>
      <vt:lpstr>10.3 Spring Data REST</vt:lpstr>
      <vt:lpstr>10.3 Spring Data REST</vt:lpstr>
      <vt:lpstr>10.3 Spring Data REST</vt:lpstr>
      <vt:lpstr>10.3 Spring Data REST</vt:lpstr>
      <vt:lpstr>10.3 Spring Data REST</vt:lpstr>
      <vt:lpstr>10.3 Spring Data REST</vt:lpstr>
      <vt:lpstr>10.3 Spring Data REST</vt:lpstr>
      <vt:lpstr>10.3 Spring Data REST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cp:lastModifiedBy>2483</cp:lastModifiedBy>
  <cp:revision>612</cp:revision>
  <dcterms:created xsi:type="dcterms:W3CDTF">2015-10-07T04:43:28Z</dcterms:created>
  <dcterms:modified xsi:type="dcterms:W3CDTF">2020-12-07T00:47:22Z</dcterms:modified>
</cp:coreProperties>
</file>